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Lst>
  <p:notesMasterIdLst>
    <p:notesMasterId r:id="rId18"/>
  </p:notesMasterIdLst>
  <p:handoutMasterIdLst>
    <p:handoutMasterId r:id="rId19"/>
  </p:handoutMasterIdLst>
  <p:sldIdLst>
    <p:sldId id="256" r:id="rId2"/>
    <p:sldId id="274" r:id="rId3"/>
    <p:sldId id="268" r:id="rId4"/>
    <p:sldId id="257" r:id="rId5"/>
    <p:sldId id="275" r:id="rId6"/>
    <p:sldId id="260" r:id="rId7"/>
    <p:sldId id="286" r:id="rId8"/>
    <p:sldId id="276" r:id="rId9"/>
    <p:sldId id="281" r:id="rId10"/>
    <p:sldId id="284" r:id="rId11"/>
    <p:sldId id="261" r:id="rId12"/>
    <p:sldId id="282" r:id="rId13"/>
    <p:sldId id="265" r:id="rId14"/>
    <p:sldId id="287" r:id="rId15"/>
    <p:sldId id="272" r:id="rId16"/>
    <p:sldId id="273"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FF"/>
    <a:srgbClr val="00CC66"/>
    <a:srgbClr val="FF9933"/>
    <a:srgbClr val="FF9966"/>
    <a:srgbClr val="FED6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87226" autoAdjust="0"/>
  </p:normalViewPr>
  <p:slideViewPr>
    <p:cSldViewPr snapToGrid="0">
      <p:cViewPr varScale="1">
        <p:scale>
          <a:sx n="97" d="100"/>
          <a:sy n="97" d="100"/>
        </p:scale>
        <p:origin x="1032" y="7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86479A-8912-40DF-90FA-B7D6C418F231}" type="doc">
      <dgm:prSet loTypeId="urn:microsoft.com/office/officeart/2005/8/layout/hList7" loCatId="list" qsTypeId="urn:microsoft.com/office/officeart/2005/8/quickstyle/simple1" qsCatId="simple" csTypeId="urn:microsoft.com/office/officeart/2005/8/colors/accent1_2" csCatId="accent1" phldr="1"/>
      <dgm:spPr/>
    </dgm:pt>
    <dgm:pt modelId="{B8EAF43B-114A-4B28-86AE-15A7AD102735}">
      <dgm:prSet phldrT="[Text]" custT="1"/>
      <dgm:spPr/>
      <dgm:t>
        <a:bodyPr/>
        <a:lstStyle/>
        <a:p>
          <a:r>
            <a:rPr lang="en-US" sz="2000" dirty="0" smtClean="0"/>
            <a:t>Core Subjects: </a:t>
          </a:r>
        </a:p>
        <a:p>
          <a:r>
            <a:rPr lang="en-US" sz="2000" dirty="0" smtClean="0"/>
            <a:t>English</a:t>
          </a:r>
        </a:p>
        <a:p>
          <a:r>
            <a:rPr lang="en-US" sz="2000" dirty="0" err="1" smtClean="0"/>
            <a:t>Maths</a:t>
          </a:r>
          <a:endParaRPr lang="en-US" sz="2000" dirty="0" smtClean="0"/>
        </a:p>
        <a:p>
          <a:r>
            <a:rPr lang="en-US" sz="2000" dirty="0" smtClean="0"/>
            <a:t>Science</a:t>
          </a:r>
          <a:endParaRPr lang="en-US" sz="2000" dirty="0"/>
        </a:p>
      </dgm:t>
    </dgm:pt>
    <dgm:pt modelId="{3B639027-63A3-4EAD-B813-3ECE977A6BD6}" type="parTrans" cxnId="{F5F0DB40-B6CE-4528-9A12-1FE040D09EBF}">
      <dgm:prSet/>
      <dgm:spPr/>
      <dgm:t>
        <a:bodyPr/>
        <a:lstStyle/>
        <a:p>
          <a:endParaRPr lang="en-US"/>
        </a:p>
      </dgm:t>
    </dgm:pt>
    <dgm:pt modelId="{E12C480B-53E7-48D1-9D50-30179C19464C}" type="sibTrans" cxnId="{F5F0DB40-B6CE-4528-9A12-1FE040D09EBF}">
      <dgm:prSet/>
      <dgm:spPr/>
      <dgm:t>
        <a:bodyPr/>
        <a:lstStyle/>
        <a:p>
          <a:endParaRPr lang="en-US"/>
        </a:p>
      </dgm:t>
    </dgm:pt>
    <dgm:pt modelId="{D1DC173C-343F-47DA-BD4E-553F61A9D67E}">
      <dgm:prSet phldrT="[Text]" custT="1"/>
      <dgm:spPr/>
      <dgm:t>
        <a:bodyPr/>
        <a:lstStyle/>
        <a:p>
          <a:r>
            <a:rPr lang="en-US" sz="2000" dirty="0" smtClean="0"/>
            <a:t>Foundation Subjects: </a:t>
          </a:r>
        </a:p>
        <a:p>
          <a:r>
            <a:rPr lang="en-US" sz="2000" dirty="0" smtClean="0"/>
            <a:t>Art &amp; Design, Computing, Design &amp; Technology, Geography, History, Music, PE, RE</a:t>
          </a:r>
          <a:endParaRPr lang="en-US" sz="2000" dirty="0"/>
        </a:p>
      </dgm:t>
    </dgm:pt>
    <dgm:pt modelId="{4949A138-1DB8-40F3-9458-92C2CDEBB731}" type="parTrans" cxnId="{67637298-C41D-4566-BF1E-EA6A9F593F80}">
      <dgm:prSet/>
      <dgm:spPr/>
      <dgm:t>
        <a:bodyPr/>
        <a:lstStyle/>
        <a:p>
          <a:endParaRPr lang="en-US"/>
        </a:p>
      </dgm:t>
    </dgm:pt>
    <dgm:pt modelId="{D42817CC-8152-4151-BF69-DDD683E01153}" type="sibTrans" cxnId="{67637298-C41D-4566-BF1E-EA6A9F593F80}">
      <dgm:prSet/>
      <dgm:spPr/>
      <dgm:t>
        <a:bodyPr/>
        <a:lstStyle/>
        <a:p>
          <a:endParaRPr lang="en-US"/>
        </a:p>
      </dgm:t>
    </dgm:pt>
    <dgm:pt modelId="{71F6130B-6E7F-4ACC-8B6D-9A79B4CFAEC2}">
      <dgm:prSet phldrT="[Text]" custT="1"/>
      <dgm:spPr/>
      <dgm:t>
        <a:bodyPr/>
        <a:lstStyle/>
        <a:p>
          <a:pPr lvl="0" defTabSz="889000">
            <a:lnSpc>
              <a:spcPct val="90000"/>
            </a:lnSpc>
            <a:spcBef>
              <a:spcPct val="0"/>
            </a:spcBef>
            <a:spcAft>
              <a:spcPct val="35000"/>
            </a:spcAft>
          </a:pPr>
          <a:r>
            <a:rPr lang="en-US" sz="2000" dirty="0" smtClean="0"/>
            <a:t>Wider Learning: </a:t>
          </a:r>
        </a:p>
        <a:p>
          <a:pPr marL="0" marR="0" lvl="0" indent="0" defTabSz="914400" eaLnBrk="1" fontAlgn="auto" latinLnBrk="0" hangingPunct="1">
            <a:lnSpc>
              <a:spcPct val="100000"/>
            </a:lnSpc>
            <a:spcBef>
              <a:spcPts val="0"/>
            </a:spcBef>
            <a:spcAft>
              <a:spcPts val="0"/>
            </a:spcAft>
            <a:buClrTx/>
            <a:buSzTx/>
            <a:buFontTx/>
            <a:buNone/>
            <a:tabLst/>
            <a:defRPr/>
          </a:pPr>
          <a:r>
            <a:rPr lang="en-US" sz="1600" dirty="0" smtClean="0"/>
            <a:t>School Values </a:t>
          </a:r>
        </a:p>
        <a:p>
          <a:pPr lvl="0" defTabSz="889000">
            <a:lnSpc>
              <a:spcPct val="90000"/>
            </a:lnSpc>
            <a:spcBef>
              <a:spcPct val="0"/>
            </a:spcBef>
            <a:spcAft>
              <a:spcPct val="35000"/>
            </a:spcAft>
          </a:pPr>
          <a:r>
            <a:rPr lang="en-US" sz="1600" dirty="0" smtClean="0"/>
            <a:t>How </a:t>
          </a:r>
          <a:r>
            <a:rPr lang="en-US" sz="1600" dirty="0" smtClean="0"/>
            <a:t>we learn best</a:t>
          </a:r>
        </a:p>
        <a:p>
          <a:pPr lvl="0" defTabSz="889000">
            <a:lnSpc>
              <a:spcPct val="90000"/>
            </a:lnSpc>
            <a:spcBef>
              <a:spcPct val="0"/>
            </a:spcBef>
            <a:spcAft>
              <a:spcPct val="35000"/>
            </a:spcAft>
          </a:pPr>
          <a:r>
            <a:rPr lang="en-US" sz="1600" dirty="0" smtClean="0"/>
            <a:t>Enrichment and experiences</a:t>
          </a:r>
        </a:p>
        <a:p>
          <a:pPr lvl="0" defTabSz="889000">
            <a:lnSpc>
              <a:spcPct val="90000"/>
            </a:lnSpc>
            <a:spcBef>
              <a:spcPct val="0"/>
            </a:spcBef>
            <a:spcAft>
              <a:spcPct val="35000"/>
            </a:spcAft>
          </a:pPr>
          <a:r>
            <a:rPr lang="en-US" sz="1600" dirty="0" smtClean="0"/>
            <a:t>Personal, Social &amp; Health </a:t>
          </a:r>
          <a:r>
            <a:rPr lang="en-US" sz="1600" dirty="0" smtClean="0"/>
            <a:t>Education</a:t>
          </a:r>
          <a:endParaRPr lang="en-US" sz="1600" dirty="0" smtClean="0"/>
        </a:p>
      </dgm:t>
    </dgm:pt>
    <dgm:pt modelId="{AC6BBC9C-6421-4D61-8134-7949F3883CB9}" type="parTrans" cxnId="{39252E63-52DC-4178-9803-0BF93A086F54}">
      <dgm:prSet/>
      <dgm:spPr/>
      <dgm:t>
        <a:bodyPr/>
        <a:lstStyle/>
        <a:p>
          <a:endParaRPr lang="en-US"/>
        </a:p>
      </dgm:t>
    </dgm:pt>
    <dgm:pt modelId="{C5D33F5F-842B-40C9-825B-4A35174A16B4}" type="sibTrans" cxnId="{39252E63-52DC-4178-9803-0BF93A086F54}">
      <dgm:prSet/>
      <dgm:spPr/>
      <dgm:t>
        <a:bodyPr/>
        <a:lstStyle/>
        <a:p>
          <a:endParaRPr lang="en-US"/>
        </a:p>
      </dgm:t>
    </dgm:pt>
    <dgm:pt modelId="{4270E4B8-5C23-4DBD-8E7A-494E84A05208}" type="pres">
      <dgm:prSet presAssocID="{7F86479A-8912-40DF-90FA-B7D6C418F231}" presName="Name0" presStyleCnt="0">
        <dgm:presLayoutVars>
          <dgm:dir/>
          <dgm:resizeHandles val="exact"/>
        </dgm:presLayoutVars>
      </dgm:prSet>
      <dgm:spPr/>
    </dgm:pt>
    <dgm:pt modelId="{6B1DAA1B-BF16-4728-A5FE-D381AC76AAE2}" type="pres">
      <dgm:prSet presAssocID="{7F86479A-8912-40DF-90FA-B7D6C418F231}" presName="fgShape" presStyleLbl="fgShp" presStyleIdx="0" presStyleCnt="1" custLinFactNeighborY="43015"/>
      <dgm:spPr/>
    </dgm:pt>
    <dgm:pt modelId="{1893221E-8773-4698-97AC-2C536ABE0817}" type="pres">
      <dgm:prSet presAssocID="{7F86479A-8912-40DF-90FA-B7D6C418F231}" presName="linComp" presStyleCnt="0"/>
      <dgm:spPr/>
    </dgm:pt>
    <dgm:pt modelId="{C48848AF-EC70-4324-94DB-006345EF6FFB}" type="pres">
      <dgm:prSet presAssocID="{B8EAF43B-114A-4B28-86AE-15A7AD102735}" presName="compNode" presStyleCnt="0"/>
      <dgm:spPr/>
    </dgm:pt>
    <dgm:pt modelId="{46E23259-F572-41F1-B7FA-0FAF2188FBA8}" type="pres">
      <dgm:prSet presAssocID="{B8EAF43B-114A-4B28-86AE-15A7AD102735}" presName="bkgdShape" presStyleLbl="node1" presStyleIdx="0" presStyleCnt="3"/>
      <dgm:spPr/>
      <dgm:t>
        <a:bodyPr/>
        <a:lstStyle/>
        <a:p>
          <a:endParaRPr lang="en-US"/>
        </a:p>
      </dgm:t>
    </dgm:pt>
    <dgm:pt modelId="{277E8E66-0C5B-4850-B701-7E444C9AC56A}" type="pres">
      <dgm:prSet presAssocID="{B8EAF43B-114A-4B28-86AE-15A7AD102735}" presName="nodeTx" presStyleLbl="node1" presStyleIdx="0" presStyleCnt="3">
        <dgm:presLayoutVars>
          <dgm:bulletEnabled val="1"/>
        </dgm:presLayoutVars>
      </dgm:prSet>
      <dgm:spPr/>
      <dgm:t>
        <a:bodyPr/>
        <a:lstStyle/>
        <a:p>
          <a:endParaRPr lang="en-US"/>
        </a:p>
      </dgm:t>
    </dgm:pt>
    <dgm:pt modelId="{28C4A1BD-2F3C-4564-B900-F20696A51E91}" type="pres">
      <dgm:prSet presAssocID="{B8EAF43B-114A-4B28-86AE-15A7AD102735}" presName="invisiNode" presStyleLbl="node1" presStyleIdx="0" presStyleCnt="3"/>
      <dgm:spPr/>
    </dgm:pt>
    <dgm:pt modelId="{52095EBE-59B0-46D5-939E-A892969FD61F}" type="pres">
      <dgm:prSet presAssocID="{B8EAF43B-114A-4B28-86AE-15A7AD102735}"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pt>
    <dgm:pt modelId="{F4F61C8B-1EA0-48BE-B57A-31EF209FE687}" type="pres">
      <dgm:prSet presAssocID="{E12C480B-53E7-48D1-9D50-30179C19464C}" presName="sibTrans" presStyleLbl="sibTrans2D1" presStyleIdx="0" presStyleCnt="0"/>
      <dgm:spPr/>
      <dgm:t>
        <a:bodyPr/>
        <a:lstStyle/>
        <a:p>
          <a:endParaRPr lang="en-US"/>
        </a:p>
      </dgm:t>
    </dgm:pt>
    <dgm:pt modelId="{4A8F30D1-3BE4-4EDF-A1AF-3A45CB00EE7D}" type="pres">
      <dgm:prSet presAssocID="{D1DC173C-343F-47DA-BD4E-553F61A9D67E}" presName="compNode" presStyleCnt="0"/>
      <dgm:spPr/>
    </dgm:pt>
    <dgm:pt modelId="{C21E1D9D-C47E-415F-BF0A-F588EBC14F9D}" type="pres">
      <dgm:prSet presAssocID="{D1DC173C-343F-47DA-BD4E-553F61A9D67E}" presName="bkgdShape" presStyleLbl="node1" presStyleIdx="1" presStyleCnt="3"/>
      <dgm:spPr/>
      <dgm:t>
        <a:bodyPr/>
        <a:lstStyle/>
        <a:p>
          <a:endParaRPr lang="en-US"/>
        </a:p>
      </dgm:t>
    </dgm:pt>
    <dgm:pt modelId="{19AD9FE3-FF73-47D7-8036-6A1AB8DA3426}" type="pres">
      <dgm:prSet presAssocID="{D1DC173C-343F-47DA-BD4E-553F61A9D67E}" presName="nodeTx" presStyleLbl="node1" presStyleIdx="1" presStyleCnt="3">
        <dgm:presLayoutVars>
          <dgm:bulletEnabled val="1"/>
        </dgm:presLayoutVars>
      </dgm:prSet>
      <dgm:spPr/>
      <dgm:t>
        <a:bodyPr/>
        <a:lstStyle/>
        <a:p>
          <a:endParaRPr lang="en-US"/>
        </a:p>
      </dgm:t>
    </dgm:pt>
    <dgm:pt modelId="{E2FD0799-5811-4F6E-B47A-9F027D0436DF}" type="pres">
      <dgm:prSet presAssocID="{D1DC173C-343F-47DA-BD4E-553F61A9D67E}" presName="invisiNode" presStyleLbl="node1" presStyleIdx="1" presStyleCnt="3"/>
      <dgm:spPr/>
    </dgm:pt>
    <dgm:pt modelId="{DA174AFC-64A9-49BB-8847-2CAFB946A1C0}" type="pres">
      <dgm:prSet presAssocID="{D1DC173C-343F-47DA-BD4E-553F61A9D67E}" presName="imagNode"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1000" r="-1000"/>
          </a:stretch>
        </a:blipFill>
      </dgm:spPr>
    </dgm:pt>
    <dgm:pt modelId="{BC60AA80-EF63-46F3-806A-F9CA13553415}" type="pres">
      <dgm:prSet presAssocID="{D42817CC-8152-4151-BF69-DDD683E01153}" presName="sibTrans" presStyleLbl="sibTrans2D1" presStyleIdx="0" presStyleCnt="0"/>
      <dgm:spPr/>
      <dgm:t>
        <a:bodyPr/>
        <a:lstStyle/>
        <a:p>
          <a:endParaRPr lang="en-US"/>
        </a:p>
      </dgm:t>
    </dgm:pt>
    <dgm:pt modelId="{722D9912-6C88-490C-97A3-B6FF644227DD}" type="pres">
      <dgm:prSet presAssocID="{71F6130B-6E7F-4ACC-8B6D-9A79B4CFAEC2}" presName="compNode" presStyleCnt="0"/>
      <dgm:spPr/>
    </dgm:pt>
    <dgm:pt modelId="{5DB539C0-8FF5-44B3-928D-DEB0AF72EA51}" type="pres">
      <dgm:prSet presAssocID="{71F6130B-6E7F-4ACC-8B6D-9A79B4CFAEC2}" presName="bkgdShape" presStyleLbl="node1" presStyleIdx="2" presStyleCnt="3" custLinFactNeighborY="170"/>
      <dgm:spPr/>
      <dgm:t>
        <a:bodyPr/>
        <a:lstStyle/>
        <a:p>
          <a:endParaRPr lang="en-US"/>
        </a:p>
      </dgm:t>
    </dgm:pt>
    <dgm:pt modelId="{FF04527F-C5D5-442A-9D46-552A4212C1A1}" type="pres">
      <dgm:prSet presAssocID="{71F6130B-6E7F-4ACC-8B6D-9A79B4CFAEC2}" presName="nodeTx" presStyleLbl="node1" presStyleIdx="2" presStyleCnt="3">
        <dgm:presLayoutVars>
          <dgm:bulletEnabled val="1"/>
        </dgm:presLayoutVars>
      </dgm:prSet>
      <dgm:spPr/>
      <dgm:t>
        <a:bodyPr/>
        <a:lstStyle/>
        <a:p>
          <a:endParaRPr lang="en-US"/>
        </a:p>
      </dgm:t>
    </dgm:pt>
    <dgm:pt modelId="{43497A8F-0BE7-412A-9B7A-000BEE677A75}" type="pres">
      <dgm:prSet presAssocID="{71F6130B-6E7F-4ACC-8B6D-9A79B4CFAEC2}" presName="invisiNode" presStyleLbl="node1" presStyleIdx="2" presStyleCnt="3"/>
      <dgm:spPr/>
    </dgm:pt>
    <dgm:pt modelId="{2994906C-6D20-4E5A-82FE-D3480E88A604}" type="pres">
      <dgm:prSet presAssocID="{71F6130B-6E7F-4ACC-8B6D-9A79B4CFAEC2}" presName="imagNod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Lst>
  <dgm:cxnLst>
    <dgm:cxn modelId="{39252E63-52DC-4178-9803-0BF93A086F54}" srcId="{7F86479A-8912-40DF-90FA-B7D6C418F231}" destId="{71F6130B-6E7F-4ACC-8B6D-9A79B4CFAEC2}" srcOrd="2" destOrd="0" parTransId="{AC6BBC9C-6421-4D61-8134-7949F3883CB9}" sibTransId="{C5D33F5F-842B-40C9-825B-4A35174A16B4}"/>
    <dgm:cxn modelId="{F5F0DB40-B6CE-4528-9A12-1FE040D09EBF}" srcId="{7F86479A-8912-40DF-90FA-B7D6C418F231}" destId="{B8EAF43B-114A-4B28-86AE-15A7AD102735}" srcOrd="0" destOrd="0" parTransId="{3B639027-63A3-4EAD-B813-3ECE977A6BD6}" sibTransId="{E12C480B-53E7-48D1-9D50-30179C19464C}"/>
    <dgm:cxn modelId="{7E7E8A93-5734-4A7D-BFD7-FBC95F5FEA21}" type="presOf" srcId="{B8EAF43B-114A-4B28-86AE-15A7AD102735}" destId="{277E8E66-0C5B-4850-B701-7E444C9AC56A}" srcOrd="1" destOrd="0" presId="urn:microsoft.com/office/officeart/2005/8/layout/hList7"/>
    <dgm:cxn modelId="{67637298-C41D-4566-BF1E-EA6A9F593F80}" srcId="{7F86479A-8912-40DF-90FA-B7D6C418F231}" destId="{D1DC173C-343F-47DA-BD4E-553F61A9D67E}" srcOrd="1" destOrd="0" parTransId="{4949A138-1DB8-40F3-9458-92C2CDEBB731}" sibTransId="{D42817CC-8152-4151-BF69-DDD683E01153}"/>
    <dgm:cxn modelId="{1F5210B4-9056-46E6-82E2-57F8FCC917B6}" type="presOf" srcId="{B8EAF43B-114A-4B28-86AE-15A7AD102735}" destId="{46E23259-F572-41F1-B7FA-0FAF2188FBA8}" srcOrd="0" destOrd="0" presId="urn:microsoft.com/office/officeart/2005/8/layout/hList7"/>
    <dgm:cxn modelId="{4F116FC6-BA70-4FB9-B6CC-28D63D5DC415}" type="presOf" srcId="{D1DC173C-343F-47DA-BD4E-553F61A9D67E}" destId="{C21E1D9D-C47E-415F-BF0A-F588EBC14F9D}" srcOrd="0" destOrd="0" presId="urn:microsoft.com/office/officeart/2005/8/layout/hList7"/>
    <dgm:cxn modelId="{09B9DAD5-1186-450C-9D94-E80ED8261C41}" type="presOf" srcId="{E12C480B-53E7-48D1-9D50-30179C19464C}" destId="{F4F61C8B-1EA0-48BE-B57A-31EF209FE687}" srcOrd="0" destOrd="0" presId="urn:microsoft.com/office/officeart/2005/8/layout/hList7"/>
    <dgm:cxn modelId="{45AFF795-FD98-4DD7-AB2A-E7CF21874E47}" type="presOf" srcId="{71F6130B-6E7F-4ACC-8B6D-9A79B4CFAEC2}" destId="{5DB539C0-8FF5-44B3-928D-DEB0AF72EA51}" srcOrd="0" destOrd="0" presId="urn:microsoft.com/office/officeart/2005/8/layout/hList7"/>
    <dgm:cxn modelId="{84529335-8A75-4E98-97BC-05326CA99850}" type="presOf" srcId="{71F6130B-6E7F-4ACC-8B6D-9A79B4CFAEC2}" destId="{FF04527F-C5D5-442A-9D46-552A4212C1A1}" srcOrd="1" destOrd="0" presId="urn:microsoft.com/office/officeart/2005/8/layout/hList7"/>
    <dgm:cxn modelId="{BF4876CE-6A54-4EA0-BCE0-5145998E507C}" type="presOf" srcId="{D42817CC-8152-4151-BF69-DDD683E01153}" destId="{BC60AA80-EF63-46F3-806A-F9CA13553415}" srcOrd="0" destOrd="0" presId="urn:microsoft.com/office/officeart/2005/8/layout/hList7"/>
    <dgm:cxn modelId="{ED6B3766-FF70-4166-8D56-D89628F7CB68}" type="presOf" srcId="{D1DC173C-343F-47DA-BD4E-553F61A9D67E}" destId="{19AD9FE3-FF73-47D7-8036-6A1AB8DA3426}" srcOrd="1" destOrd="0" presId="urn:microsoft.com/office/officeart/2005/8/layout/hList7"/>
    <dgm:cxn modelId="{E09D7F1F-E498-46F7-86C0-7377D654557E}" type="presOf" srcId="{7F86479A-8912-40DF-90FA-B7D6C418F231}" destId="{4270E4B8-5C23-4DBD-8E7A-494E84A05208}" srcOrd="0" destOrd="0" presId="urn:microsoft.com/office/officeart/2005/8/layout/hList7"/>
    <dgm:cxn modelId="{13070628-02E3-410C-8AAE-ACA9A13920FA}" type="presParOf" srcId="{4270E4B8-5C23-4DBD-8E7A-494E84A05208}" destId="{6B1DAA1B-BF16-4728-A5FE-D381AC76AAE2}" srcOrd="0" destOrd="0" presId="urn:microsoft.com/office/officeart/2005/8/layout/hList7"/>
    <dgm:cxn modelId="{2FDFF4E6-8AC2-4AAD-975A-EABA9F360D4F}" type="presParOf" srcId="{4270E4B8-5C23-4DBD-8E7A-494E84A05208}" destId="{1893221E-8773-4698-97AC-2C536ABE0817}" srcOrd="1" destOrd="0" presId="urn:microsoft.com/office/officeart/2005/8/layout/hList7"/>
    <dgm:cxn modelId="{130CB59B-76EE-48E6-A919-207C3D6227AE}" type="presParOf" srcId="{1893221E-8773-4698-97AC-2C536ABE0817}" destId="{C48848AF-EC70-4324-94DB-006345EF6FFB}" srcOrd="0" destOrd="0" presId="urn:microsoft.com/office/officeart/2005/8/layout/hList7"/>
    <dgm:cxn modelId="{073064F6-AF56-43EE-A3DE-A747AD4118AF}" type="presParOf" srcId="{C48848AF-EC70-4324-94DB-006345EF6FFB}" destId="{46E23259-F572-41F1-B7FA-0FAF2188FBA8}" srcOrd="0" destOrd="0" presId="urn:microsoft.com/office/officeart/2005/8/layout/hList7"/>
    <dgm:cxn modelId="{B34477DA-C0B7-4499-9CC6-FB88884927A4}" type="presParOf" srcId="{C48848AF-EC70-4324-94DB-006345EF6FFB}" destId="{277E8E66-0C5B-4850-B701-7E444C9AC56A}" srcOrd="1" destOrd="0" presId="urn:microsoft.com/office/officeart/2005/8/layout/hList7"/>
    <dgm:cxn modelId="{416D0982-D77F-4FE0-A846-8BF0FBA8F9A6}" type="presParOf" srcId="{C48848AF-EC70-4324-94DB-006345EF6FFB}" destId="{28C4A1BD-2F3C-4564-B900-F20696A51E91}" srcOrd="2" destOrd="0" presId="urn:microsoft.com/office/officeart/2005/8/layout/hList7"/>
    <dgm:cxn modelId="{DE9E3009-6DC1-4C71-B7DB-9E204FF36F83}" type="presParOf" srcId="{C48848AF-EC70-4324-94DB-006345EF6FFB}" destId="{52095EBE-59B0-46D5-939E-A892969FD61F}" srcOrd="3" destOrd="0" presId="urn:microsoft.com/office/officeart/2005/8/layout/hList7"/>
    <dgm:cxn modelId="{550B3A76-150C-40AC-A6F0-5DE2063DFD81}" type="presParOf" srcId="{1893221E-8773-4698-97AC-2C536ABE0817}" destId="{F4F61C8B-1EA0-48BE-B57A-31EF209FE687}" srcOrd="1" destOrd="0" presId="urn:microsoft.com/office/officeart/2005/8/layout/hList7"/>
    <dgm:cxn modelId="{EDDF8912-7A81-4EB9-B8FD-BD0E5D3F8CAF}" type="presParOf" srcId="{1893221E-8773-4698-97AC-2C536ABE0817}" destId="{4A8F30D1-3BE4-4EDF-A1AF-3A45CB00EE7D}" srcOrd="2" destOrd="0" presId="urn:microsoft.com/office/officeart/2005/8/layout/hList7"/>
    <dgm:cxn modelId="{899D0931-B763-4D82-88D8-28F3B5F4DC2A}" type="presParOf" srcId="{4A8F30D1-3BE4-4EDF-A1AF-3A45CB00EE7D}" destId="{C21E1D9D-C47E-415F-BF0A-F588EBC14F9D}" srcOrd="0" destOrd="0" presId="urn:microsoft.com/office/officeart/2005/8/layout/hList7"/>
    <dgm:cxn modelId="{B38D0781-C392-46E6-8BA3-F2C79B537FCC}" type="presParOf" srcId="{4A8F30D1-3BE4-4EDF-A1AF-3A45CB00EE7D}" destId="{19AD9FE3-FF73-47D7-8036-6A1AB8DA3426}" srcOrd="1" destOrd="0" presId="urn:microsoft.com/office/officeart/2005/8/layout/hList7"/>
    <dgm:cxn modelId="{96E39C39-1BB2-4DB8-A28C-77DF17509415}" type="presParOf" srcId="{4A8F30D1-3BE4-4EDF-A1AF-3A45CB00EE7D}" destId="{E2FD0799-5811-4F6E-B47A-9F027D0436DF}" srcOrd="2" destOrd="0" presId="urn:microsoft.com/office/officeart/2005/8/layout/hList7"/>
    <dgm:cxn modelId="{835B028B-1AB3-4107-8B04-BECFD1F73825}" type="presParOf" srcId="{4A8F30D1-3BE4-4EDF-A1AF-3A45CB00EE7D}" destId="{DA174AFC-64A9-49BB-8847-2CAFB946A1C0}" srcOrd="3" destOrd="0" presId="urn:microsoft.com/office/officeart/2005/8/layout/hList7"/>
    <dgm:cxn modelId="{3EE159D5-F4D3-4660-A0BB-C0BF5E816123}" type="presParOf" srcId="{1893221E-8773-4698-97AC-2C536ABE0817}" destId="{BC60AA80-EF63-46F3-806A-F9CA13553415}" srcOrd="3" destOrd="0" presId="urn:microsoft.com/office/officeart/2005/8/layout/hList7"/>
    <dgm:cxn modelId="{30C8976E-B90C-46E8-BFE9-F44A6A442AB8}" type="presParOf" srcId="{1893221E-8773-4698-97AC-2C536ABE0817}" destId="{722D9912-6C88-490C-97A3-B6FF644227DD}" srcOrd="4" destOrd="0" presId="urn:microsoft.com/office/officeart/2005/8/layout/hList7"/>
    <dgm:cxn modelId="{FB1BC90B-C1B5-42A0-962C-DEE2071FA4E7}" type="presParOf" srcId="{722D9912-6C88-490C-97A3-B6FF644227DD}" destId="{5DB539C0-8FF5-44B3-928D-DEB0AF72EA51}" srcOrd="0" destOrd="0" presId="urn:microsoft.com/office/officeart/2005/8/layout/hList7"/>
    <dgm:cxn modelId="{8AC39184-C138-4AC3-9940-14388C650531}" type="presParOf" srcId="{722D9912-6C88-490C-97A3-B6FF644227DD}" destId="{FF04527F-C5D5-442A-9D46-552A4212C1A1}" srcOrd="1" destOrd="0" presId="urn:microsoft.com/office/officeart/2005/8/layout/hList7"/>
    <dgm:cxn modelId="{F0DEB57A-E7F1-4052-88E9-75FEED5F895D}" type="presParOf" srcId="{722D9912-6C88-490C-97A3-B6FF644227DD}" destId="{43497A8F-0BE7-412A-9B7A-000BEE677A75}" srcOrd="2" destOrd="0" presId="urn:microsoft.com/office/officeart/2005/8/layout/hList7"/>
    <dgm:cxn modelId="{D734D22A-1D83-4598-B3E6-459A4B4B8EFD}" type="presParOf" srcId="{722D9912-6C88-490C-97A3-B6FF644227DD}" destId="{2994906C-6D20-4E5A-82FE-D3480E88A604}"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23259-F572-41F1-B7FA-0FAF2188FBA8}">
      <dsp:nvSpPr>
        <dsp:cNvPr id="0" name=""/>
        <dsp:cNvSpPr/>
      </dsp:nvSpPr>
      <dsp:spPr>
        <a:xfrm>
          <a:off x="1706" y="0"/>
          <a:ext cx="2655093" cy="541866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Core Subjects: </a:t>
          </a:r>
        </a:p>
        <a:p>
          <a:pPr lvl="0" algn="ctr" defTabSz="889000">
            <a:lnSpc>
              <a:spcPct val="90000"/>
            </a:lnSpc>
            <a:spcBef>
              <a:spcPct val="0"/>
            </a:spcBef>
            <a:spcAft>
              <a:spcPct val="35000"/>
            </a:spcAft>
          </a:pPr>
          <a:r>
            <a:rPr lang="en-US" sz="2000" kern="1200" dirty="0" smtClean="0"/>
            <a:t>English</a:t>
          </a:r>
        </a:p>
        <a:p>
          <a:pPr lvl="0" algn="ctr" defTabSz="889000">
            <a:lnSpc>
              <a:spcPct val="90000"/>
            </a:lnSpc>
            <a:spcBef>
              <a:spcPct val="0"/>
            </a:spcBef>
            <a:spcAft>
              <a:spcPct val="35000"/>
            </a:spcAft>
          </a:pPr>
          <a:r>
            <a:rPr lang="en-US" sz="2000" kern="1200" dirty="0" err="1" smtClean="0"/>
            <a:t>Maths</a:t>
          </a:r>
          <a:endParaRPr lang="en-US" sz="2000" kern="1200" dirty="0" smtClean="0"/>
        </a:p>
        <a:p>
          <a:pPr lvl="0" algn="ctr" defTabSz="889000">
            <a:lnSpc>
              <a:spcPct val="90000"/>
            </a:lnSpc>
            <a:spcBef>
              <a:spcPct val="0"/>
            </a:spcBef>
            <a:spcAft>
              <a:spcPct val="35000"/>
            </a:spcAft>
          </a:pPr>
          <a:r>
            <a:rPr lang="en-US" sz="2000" kern="1200" dirty="0" smtClean="0"/>
            <a:t>Science</a:t>
          </a:r>
          <a:endParaRPr lang="en-US" sz="2000" kern="1200" dirty="0"/>
        </a:p>
      </dsp:txBody>
      <dsp:txXfrm>
        <a:off x="1706" y="2167466"/>
        <a:ext cx="2655093" cy="2167466"/>
      </dsp:txXfrm>
    </dsp:sp>
    <dsp:sp modelId="{52095EBE-59B0-46D5-939E-A892969FD61F}">
      <dsp:nvSpPr>
        <dsp:cNvPr id="0" name=""/>
        <dsp:cNvSpPr/>
      </dsp:nvSpPr>
      <dsp:spPr>
        <a:xfrm>
          <a:off x="427045" y="325120"/>
          <a:ext cx="1804416" cy="180441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21E1D9D-C47E-415F-BF0A-F588EBC14F9D}">
      <dsp:nvSpPr>
        <dsp:cNvPr id="0" name=""/>
        <dsp:cNvSpPr/>
      </dsp:nvSpPr>
      <dsp:spPr>
        <a:xfrm>
          <a:off x="2736453" y="0"/>
          <a:ext cx="2655093" cy="541866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Foundation Subjects: </a:t>
          </a:r>
        </a:p>
        <a:p>
          <a:pPr lvl="0" algn="ctr" defTabSz="889000">
            <a:lnSpc>
              <a:spcPct val="90000"/>
            </a:lnSpc>
            <a:spcBef>
              <a:spcPct val="0"/>
            </a:spcBef>
            <a:spcAft>
              <a:spcPct val="35000"/>
            </a:spcAft>
          </a:pPr>
          <a:r>
            <a:rPr lang="en-US" sz="2000" kern="1200" dirty="0" smtClean="0"/>
            <a:t>Art &amp; Design, Computing, Design &amp; Technology, Geography, History, Music, PE, RE</a:t>
          </a:r>
          <a:endParaRPr lang="en-US" sz="2000" kern="1200" dirty="0"/>
        </a:p>
      </dsp:txBody>
      <dsp:txXfrm>
        <a:off x="2736453" y="2167466"/>
        <a:ext cx="2655093" cy="2167466"/>
      </dsp:txXfrm>
    </dsp:sp>
    <dsp:sp modelId="{DA174AFC-64A9-49BB-8847-2CAFB946A1C0}">
      <dsp:nvSpPr>
        <dsp:cNvPr id="0" name=""/>
        <dsp:cNvSpPr/>
      </dsp:nvSpPr>
      <dsp:spPr>
        <a:xfrm>
          <a:off x="3161791" y="325120"/>
          <a:ext cx="1804416" cy="1804416"/>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1000" r="-1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B539C0-8FF5-44B3-928D-DEB0AF72EA51}">
      <dsp:nvSpPr>
        <dsp:cNvPr id="0" name=""/>
        <dsp:cNvSpPr/>
      </dsp:nvSpPr>
      <dsp:spPr>
        <a:xfrm>
          <a:off x="5471199" y="0"/>
          <a:ext cx="2655093" cy="541866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Wider Learning: </a:t>
          </a:r>
        </a:p>
        <a:p>
          <a:pPr marL="0" marR="0" lvl="0" indent="0" algn="ctr" defTabSz="914400" eaLnBrk="1" fontAlgn="auto" latinLnBrk="0" hangingPunct="1">
            <a:lnSpc>
              <a:spcPct val="100000"/>
            </a:lnSpc>
            <a:spcBef>
              <a:spcPct val="0"/>
            </a:spcBef>
            <a:spcAft>
              <a:spcPts val="0"/>
            </a:spcAft>
            <a:buClrTx/>
            <a:buSzTx/>
            <a:buFontTx/>
            <a:buNone/>
            <a:tabLst/>
            <a:defRPr/>
          </a:pPr>
          <a:r>
            <a:rPr lang="en-US" sz="1600" kern="1200" dirty="0" smtClean="0"/>
            <a:t>School Values </a:t>
          </a:r>
        </a:p>
        <a:p>
          <a:pPr lvl="0" algn="ctr" defTabSz="889000">
            <a:lnSpc>
              <a:spcPct val="90000"/>
            </a:lnSpc>
            <a:spcBef>
              <a:spcPct val="0"/>
            </a:spcBef>
            <a:spcAft>
              <a:spcPct val="35000"/>
            </a:spcAft>
          </a:pPr>
          <a:r>
            <a:rPr lang="en-US" sz="1600" kern="1200" dirty="0" smtClean="0"/>
            <a:t>How </a:t>
          </a:r>
          <a:r>
            <a:rPr lang="en-US" sz="1600" kern="1200" dirty="0" smtClean="0"/>
            <a:t>we learn best</a:t>
          </a:r>
        </a:p>
        <a:p>
          <a:pPr lvl="0" algn="ctr" defTabSz="889000">
            <a:lnSpc>
              <a:spcPct val="90000"/>
            </a:lnSpc>
            <a:spcBef>
              <a:spcPct val="0"/>
            </a:spcBef>
            <a:spcAft>
              <a:spcPct val="35000"/>
            </a:spcAft>
          </a:pPr>
          <a:r>
            <a:rPr lang="en-US" sz="1600" kern="1200" dirty="0" smtClean="0"/>
            <a:t>Enrichment and experiences</a:t>
          </a:r>
        </a:p>
        <a:p>
          <a:pPr lvl="0" algn="ctr" defTabSz="889000">
            <a:lnSpc>
              <a:spcPct val="90000"/>
            </a:lnSpc>
            <a:spcBef>
              <a:spcPct val="0"/>
            </a:spcBef>
            <a:spcAft>
              <a:spcPct val="35000"/>
            </a:spcAft>
          </a:pPr>
          <a:r>
            <a:rPr lang="en-US" sz="1600" kern="1200" dirty="0" smtClean="0"/>
            <a:t>Personal, Social &amp; Health </a:t>
          </a:r>
          <a:r>
            <a:rPr lang="en-US" sz="1600" kern="1200" dirty="0" smtClean="0"/>
            <a:t>Education</a:t>
          </a:r>
          <a:endParaRPr lang="en-US" sz="1600" kern="1200" dirty="0" smtClean="0"/>
        </a:p>
      </dsp:txBody>
      <dsp:txXfrm>
        <a:off x="5471199" y="2167466"/>
        <a:ext cx="2655093" cy="2167466"/>
      </dsp:txXfrm>
    </dsp:sp>
    <dsp:sp modelId="{2994906C-6D20-4E5A-82FE-D3480E88A604}">
      <dsp:nvSpPr>
        <dsp:cNvPr id="0" name=""/>
        <dsp:cNvSpPr/>
      </dsp:nvSpPr>
      <dsp:spPr>
        <a:xfrm>
          <a:off x="5896538" y="325120"/>
          <a:ext cx="1804416" cy="180441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1DAA1B-BF16-4728-A5FE-D381AC76AAE2}">
      <dsp:nvSpPr>
        <dsp:cNvPr id="0" name=""/>
        <dsp:cNvSpPr/>
      </dsp:nvSpPr>
      <dsp:spPr>
        <a:xfrm>
          <a:off x="325119" y="4605866"/>
          <a:ext cx="7477760" cy="812800"/>
        </a:xfrm>
        <a:prstGeom prst="leftRightArrow">
          <a:avLst/>
        </a:prstGeom>
        <a:solidFill>
          <a:schemeClr val="accent1">
            <a:tint val="6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C03E50E-5002-4981-8245-300F8070EBF2}" type="datetimeFigureOut">
              <a:rPr lang="en-GB" smtClean="0"/>
              <a:t>11/09/2025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62926DEA-1B6F-4DD2-8771-C68CB09E6154}" type="slidenum">
              <a:rPr lang="en-GB" smtClean="0"/>
              <a:t>‹#›</a:t>
            </a:fld>
            <a:endParaRPr lang="en-GB"/>
          </a:p>
        </p:txBody>
      </p:sp>
    </p:spTree>
    <p:extLst>
      <p:ext uri="{BB962C8B-B14F-4D97-AF65-F5344CB8AC3E}">
        <p14:creationId xmlns:p14="http://schemas.microsoft.com/office/powerpoint/2010/main" val="3717587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797CCF2-DEF7-4263-8239-410B1A276A91}" type="datetimeFigureOut">
              <a:rPr lang="en-GB" smtClean="0"/>
              <a:t>11/09/2025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56DBA9A-7070-430D-94D8-8C7638EDA10D}" type="slidenum">
              <a:rPr lang="en-GB" smtClean="0"/>
              <a:t>‹#›</a:t>
            </a:fld>
            <a:endParaRPr lang="en-GB"/>
          </a:p>
        </p:txBody>
      </p:sp>
    </p:spTree>
    <p:extLst>
      <p:ext uri="{BB962C8B-B14F-4D97-AF65-F5344CB8AC3E}">
        <p14:creationId xmlns:p14="http://schemas.microsoft.com/office/powerpoint/2010/main" val="653353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56DBA9A-7070-430D-94D8-8C7638EDA10D}" type="slidenum">
              <a:rPr lang="en-GB" smtClean="0"/>
              <a:t>1</a:t>
            </a:fld>
            <a:endParaRPr lang="en-GB"/>
          </a:p>
        </p:txBody>
      </p:sp>
    </p:spTree>
    <p:extLst>
      <p:ext uri="{BB962C8B-B14F-4D97-AF65-F5344CB8AC3E}">
        <p14:creationId xmlns:p14="http://schemas.microsoft.com/office/powerpoint/2010/main" val="2908672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2</a:t>
            </a:fld>
            <a:endParaRPr lang="en-GB"/>
          </a:p>
        </p:txBody>
      </p:sp>
    </p:spTree>
    <p:extLst>
      <p:ext uri="{BB962C8B-B14F-4D97-AF65-F5344CB8AC3E}">
        <p14:creationId xmlns:p14="http://schemas.microsoft.com/office/powerpoint/2010/main" val="2414251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a:t>
            </a:r>
            <a:r>
              <a:rPr lang="en-GB" baseline="0" dirty="0" smtClean="0"/>
              <a:t> areas with star are needed for GLD…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3</a:t>
            </a:fld>
            <a:endParaRPr lang="en-GB"/>
          </a:p>
        </p:txBody>
      </p:sp>
    </p:spTree>
    <p:extLst>
      <p:ext uri="{BB962C8B-B14F-4D97-AF65-F5344CB8AC3E}">
        <p14:creationId xmlns:p14="http://schemas.microsoft.com/office/powerpoint/2010/main" val="2755306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may change depending on timetable</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4</a:t>
            </a:fld>
            <a:endParaRPr lang="en-GB"/>
          </a:p>
        </p:txBody>
      </p:sp>
    </p:spTree>
    <p:extLst>
      <p:ext uri="{BB962C8B-B14F-4D97-AF65-F5344CB8AC3E}">
        <p14:creationId xmlns:p14="http://schemas.microsoft.com/office/powerpoint/2010/main" val="4071194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TAFs – this isn’t a best fit. The children must achieve each statement in order to secure that judgement.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5</a:t>
            </a:fld>
            <a:endParaRPr lang="en-GB"/>
          </a:p>
        </p:txBody>
      </p:sp>
    </p:spTree>
    <p:extLst>
      <p:ext uri="{BB962C8B-B14F-4D97-AF65-F5344CB8AC3E}">
        <p14:creationId xmlns:p14="http://schemas.microsoft.com/office/powerpoint/2010/main" val="241235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Level</a:t>
            </a:r>
            <a:r>
              <a:rPr lang="en-GB" baseline="0" dirty="0" smtClean="0"/>
              <a:t> 6 phonics includes the remaining sounds to be taught, as well as introducing children to spelling rules. </a:t>
            </a:r>
          </a:p>
          <a:p>
            <a:endParaRPr lang="en-GB" baseline="0" dirty="0" smtClean="0"/>
          </a:p>
          <a:p>
            <a:r>
              <a:rPr lang="en-GB" baseline="0" dirty="0" smtClean="0"/>
              <a:t>Reading at home – little and often. Especially as the books get longer, please don’t feel that you have to finish them. Keep it short and focused.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6</a:t>
            </a:fld>
            <a:endParaRPr lang="en-GB"/>
          </a:p>
        </p:txBody>
      </p:sp>
    </p:spTree>
    <p:extLst>
      <p:ext uri="{BB962C8B-B14F-4D97-AF65-F5344CB8AC3E}">
        <p14:creationId xmlns:p14="http://schemas.microsoft.com/office/powerpoint/2010/main" val="2138324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Level</a:t>
            </a:r>
            <a:r>
              <a:rPr lang="en-GB" baseline="0" dirty="0" smtClean="0"/>
              <a:t> 6 phonics includes the remaining sounds to be taught, as well as introducing children to spelling rules. </a:t>
            </a:r>
          </a:p>
          <a:p>
            <a:endParaRPr lang="en-GB" baseline="0" dirty="0" smtClean="0"/>
          </a:p>
          <a:p>
            <a:r>
              <a:rPr lang="en-GB" baseline="0" dirty="0" smtClean="0"/>
              <a:t>Reading at home – little and often. Especially as the books get longer, please don’t feel that you have to finish them. Keep it short and focused.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7</a:t>
            </a:fld>
            <a:endParaRPr lang="en-GB"/>
          </a:p>
        </p:txBody>
      </p:sp>
    </p:spTree>
    <p:extLst>
      <p:ext uri="{BB962C8B-B14F-4D97-AF65-F5344CB8AC3E}">
        <p14:creationId xmlns:p14="http://schemas.microsoft.com/office/powerpoint/2010/main" val="3009637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Vocabulary heard</a:t>
            </a:r>
            <a:r>
              <a:rPr lang="en-GB" baseline="0" dirty="0" smtClean="0"/>
              <a:t> at 5 </a:t>
            </a:r>
            <a:r>
              <a:rPr lang="en-GB" baseline="0" smtClean="0"/>
              <a:t>years old</a:t>
            </a:r>
            <a:endParaRPr lang="en-GB"/>
          </a:p>
        </p:txBody>
      </p:sp>
      <p:sp>
        <p:nvSpPr>
          <p:cNvPr id="4" name="Slide Number Placeholder 3"/>
          <p:cNvSpPr>
            <a:spLocks noGrp="1"/>
          </p:cNvSpPr>
          <p:nvPr>
            <p:ph type="sldNum" sz="quarter" idx="10"/>
          </p:nvPr>
        </p:nvSpPr>
        <p:spPr/>
        <p:txBody>
          <a:bodyPr/>
          <a:lstStyle/>
          <a:p>
            <a:fld id="{056DBA9A-7070-430D-94D8-8C7638EDA10D}" type="slidenum">
              <a:rPr lang="en-GB" smtClean="0"/>
              <a:t>8</a:t>
            </a:fld>
            <a:endParaRPr lang="en-GB"/>
          </a:p>
        </p:txBody>
      </p:sp>
    </p:spTree>
    <p:extLst>
      <p:ext uri="{BB962C8B-B14F-4D97-AF65-F5344CB8AC3E}">
        <p14:creationId xmlns:p14="http://schemas.microsoft.com/office/powerpoint/2010/main" val="925926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Level</a:t>
            </a:r>
            <a:r>
              <a:rPr lang="en-GB" baseline="0" dirty="0" smtClean="0"/>
              <a:t> 6 phonics includes the remaining sounds to be taught, as well as introducing children to spelling rules. </a:t>
            </a:r>
          </a:p>
          <a:p>
            <a:endParaRPr lang="en-GB" baseline="0" dirty="0" smtClean="0"/>
          </a:p>
          <a:p>
            <a:r>
              <a:rPr lang="en-GB" baseline="0" dirty="0" smtClean="0"/>
              <a:t>Reading at home – little and often. Especially as the books get longer, please don’t feel that you have to finish them. Keep it short and focused.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9</a:t>
            </a:fld>
            <a:endParaRPr lang="en-GB"/>
          </a:p>
        </p:txBody>
      </p:sp>
    </p:spTree>
    <p:extLst>
      <p:ext uri="{BB962C8B-B14F-4D97-AF65-F5344CB8AC3E}">
        <p14:creationId xmlns:p14="http://schemas.microsoft.com/office/powerpoint/2010/main" val="29933644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Mental </a:t>
            </a:r>
            <a:r>
              <a:rPr lang="en-US" dirty="0" err="1" smtClean="0"/>
              <a:t>maths</a:t>
            </a:r>
            <a:r>
              <a:rPr lang="en-US" dirty="0" smtClean="0"/>
              <a:t> and problem solving</a:t>
            </a:r>
          </a:p>
          <a:p>
            <a:r>
              <a:rPr lang="en-US" dirty="0" smtClean="0"/>
              <a:t>Discussions and explanations – </a:t>
            </a:r>
            <a:r>
              <a:rPr lang="en-US" dirty="0" err="1" smtClean="0"/>
              <a:t>verbalise</a:t>
            </a:r>
            <a:r>
              <a:rPr lang="en-US" dirty="0" smtClean="0"/>
              <a:t> ‘How’</a:t>
            </a:r>
          </a:p>
          <a:p>
            <a:r>
              <a:rPr lang="en-US" dirty="0" smtClean="0"/>
              <a:t>Jottings or pictures to help understanding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Resources for counting and calculating </a:t>
            </a:r>
            <a:r>
              <a:rPr lang="en-US" dirty="0" err="1" smtClean="0"/>
              <a:t>eg</a:t>
            </a:r>
            <a:r>
              <a:rPr lang="en-US" dirty="0" smtClean="0"/>
              <a:t> fingers, number line, 100 square, Numicon, blocks and counters - Select their own resources to aid task</a:t>
            </a:r>
          </a:p>
          <a:p>
            <a:endParaRPr lang="en-US" dirty="0" smtClean="0"/>
          </a:p>
          <a:p>
            <a:r>
              <a:rPr lang="en-US" dirty="0" smtClean="0"/>
              <a:t>Children need to show their working out</a:t>
            </a:r>
          </a:p>
          <a:p>
            <a:r>
              <a:rPr lang="en-US" dirty="0" smtClean="0"/>
              <a:t>Lots of practical activities – inside and outside</a:t>
            </a:r>
          </a:p>
          <a:p>
            <a:r>
              <a:rPr lang="en-US" dirty="0" smtClean="0"/>
              <a:t>Challenges/investigations – open ended questions and real life problems</a:t>
            </a:r>
          </a:p>
          <a:p>
            <a:endParaRPr lang="en-US" dirty="0" smtClean="0"/>
          </a:p>
          <a:p>
            <a:r>
              <a:rPr lang="en-US" dirty="0" smtClean="0"/>
              <a:t>WRM – watch videos at home too</a:t>
            </a:r>
          </a:p>
        </p:txBody>
      </p:sp>
      <p:sp>
        <p:nvSpPr>
          <p:cNvPr id="4" name="Slide Number Placeholder 3"/>
          <p:cNvSpPr>
            <a:spLocks noGrp="1"/>
          </p:cNvSpPr>
          <p:nvPr>
            <p:ph type="sldNum" sz="quarter" idx="10"/>
          </p:nvPr>
        </p:nvSpPr>
        <p:spPr/>
        <p:txBody>
          <a:bodyPr/>
          <a:lstStyle/>
          <a:p>
            <a:fld id="{056DBA9A-7070-430D-94D8-8C7638EDA10D}" type="slidenum">
              <a:rPr lang="en-GB" smtClean="0"/>
              <a:t>11</a:t>
            </a:fld>
            <a:endParaRPr lang="en-GB"/>
          </a:p>
        </p:txBody>
      </p:sp>
    </p:spTree>
    <p:extLst>
      <p:ext uri="{BB962C8B-B14F-4D97-AF65-F5344CB8AC3E}">
        <p14:creationId xmlns:p14="http://schemas.microsoft.com/office/powerpoint/2010/main" val="1165702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Little and often is best, reluctant readers </a:t>
            </a:r>
            <a:r>
              <a:rPr lang="mr-IN" dirty="0" smtClean="0"/>
              <a:t>–</a:t>
            </a:r>
            <a:r>
              <a:rPr lang="en-US" dirty="0" smtClean="0"/>
              <a:t> you read a page they read a page or ‘ghost’ read (read along at the same time).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12</a:t>
            </a:fld>
            <a:endParaRPr lang="en-GB"/>
          </a:p>
        </p:txBody>
      </p:sp>
    </p:spTree>
    <p:extLst>
      <p:ext uri="{BB962C8B-B14F-4D97-AF65-F5344CB8AC3E}">
        <p14:creationId xmlns:p14="http://schemas.microsoft.com/office/powerpoint/2010/main" val="2839923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Basic needs – it is very hard for a child to feel motivated</a:t>
            </a:r>
            <a:r>
              <a:rPr lang="en-GB" baseline="0" dirty="0" smtClean="0"/>
              <a:t> to learn if these are not met, e.g. feeling hungry or feeling tired. ***This is something you can help with at home!!*** </a:t>
            </a:r>
          </a:p>
          <a:p>
            <a:r>
              <a:rPr lang="en-GB" dirty="0" smtClean="0"/>
              <a:t>Self actualisation and</a:t>
            </a:r>
            <a:r>
              <a:rPr lang="en-GB" baseline="0" dirty="0" smtClean="0"/>
              <a:t> esteem – we aim to praise and encourage children to achieve well in all areas of the curriculum and their development. </a:t>
            </a:r>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13</a:t>
            </a:fld>
            <a:endParaRPr lang="en-GB"/>
          </a:p>
        </p:txBody>
      </p:sp>
    </p:spTree>
    <p:extLst>
      <p:ext uri="{BB962C8B-B14F-4D97-AF65-F5344CB8AC3E}">
        <p14:creationId xmlns:p14="http://schemas.microsoft.com/office/powerpoint/2010/main" val="3523733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15</a:t>
            </a:fld>
            <a:endParaRPr lang="en-GB"/>
          </a:p>
        </p:txBody>
      </p:sp>
    </p:spTree>
    <p:extLst>
      <p:ext uri="{BB962C8B-B14F-4D97-AF65-F5344CB8AC3E}">
        <p14:creationId xmlns:p14="http://schemas.microsoft.com/office/powerpoint/2010/main" val="21372787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6DBA9A-7070-430D-94D8-8C7638EDA10D}" type="slidenum">
              <a:rPr lang="en-GB" smtClean="0"/>
              <a:t>16</a:t>
            </a:fld>
            <a:endParaRPr lang="en-GB"/>
          </a:p>
        </p:txBody>
      </p:sp>
    </p:spTree>
    <p:extLst>
      <p:ext uri="{BB962C8B-B14F-4D97-AF65-F5344CB8AC3E}">
        <p14:creationId xmlns:p14="http://schemas.microsoft.com/office/powerpoint/2010/main" val="2008380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66B7A5B-1A71-4BB2-9EF0-81433B80DADD}"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27DC65-16A6-452E-8D8B-888D7F126E0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7609661"/>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6B7A5B-1A71-4BB2-9EF0-81433B80DADD}"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3775942958"/>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66B7A5B-1A71-4BB2-9EF0-81433B80DADD}"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27DC65-16A6-452E-8D8B-888D7F126E0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0563609"/>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6B7A5B-1A71-4BB2-9EF0-81433B80DADD}"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4164576"/>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66B7A5B-1A71-4BB2-9EF0-81433B80DADD}"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3833435436"/>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66B7A5B-1A71-4BB2-9EF0-81433B80DADD}"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147764756"/>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66B7A5B-1A71-4BB2-9EF0-81433B80DADD}" type="datetimeFigureOut">
              <a:rPr lang="en-GB" smtClean="0"/>
              <a:t>11/09/2025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1195080029"/>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66B7A5B-1A71-4BB2-9EF0-81433B80DADD}" type="datetimeFigureOut">
              <a:rPr lang="en-GB" smtClean="0"/>
              <a:t>11/09/2025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A27DC65-16A6-452E-8D8B-888D7F126E0D}" type="slidenum">
              <a:rPr lang="en-GB" smtClean="0"/>
              <a:t>‹#›</a:t>
            </a:fld>
            <a:endParaRPr lang="en-GB"/>
          </a:p>
        </p:txBody>
      </p:sp>
    </p:spTree>
    <p:extLst>
      <p:ext uri="{BB962C8B-B14F-4D97-AF65-F5344CB8AC3E}">
        <p14:creationId xmlns:p14="http://schemas.microsoft.com/office/powerpoint/2010/main" val="1241340987"/>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66B7A5B-1A71-4BB2-9EF0-81433B80DADD}"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2205647924"/>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6B7A5B-1A71-4BB2-9EF0-81433B80DADD}"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408248311"/>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6B7A5B-1A71-4BB2-9EF0-81433B80DADD}"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27DC65-16A6-452E-8D8B-888D7F126E0D}" type="slidenum">
              <a:rPr lang="en-GB" smtClean="0"/>
              <a:t>‹#›</a:t>
            </a:fld>
            <a:endParaRPr lang="en-GB"/>
          </a:p>
        </p:txBody>
      </p:sp>
    </p:spTree>
    <p:extLst>
      <p:ext uri="{BB962C8B-B14F-4D97-AF65-F5344CB8AC3E}">
        <p14:creationId xmlns:p14="http://schemas.microsoft.com/office/powerpoint/2010/main" val="4118322246"/>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66B7A5B-1A71-4BB2-9EF0-81433B80DADD}" type="datetimeFigureOut">
              <a:rPr lang="en-GB" smtClean="0"/>
              <a:t>11/09/2025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A27DC65-16A6-452E-8D8B-888D7F126E0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938565"/>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hyperlink" Target="https://www.heathersideinfantschool.co.uk/attachments/download.asp?file=5384&amp;type=pdf" TargetMode="External"/><Relationship Id="rId4" Type="http://schemas.openxmlformats.org/officeDocument/2006/relationships/image" Target="../media/image27.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hyperlink" Target="https://whiteroseeducation.com/parent-pupil-resources/maths/home-learning?year=year-2-new"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38518" y="4177553"/>
            <a:ext cx="3612776" cy="4303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768667" y="-1222248"/>
            <a:ext cx="10058400" cy="3566160"/>
          </a:xfrm>
        </p:spPr>
        <p:txBody>
          <a:bodyPr>
            <a:normAutofit/>
          </a:bodyPr>
          <a:lstStyle/>
          <a:p>
            <a:r>
              <a:rPr lang="en-GB" dirty="0" smtClean="0"/>
              <a:t>Year 2 Curriculum Presentation</a:t>
            </a:r>
            <a:endParaRPr lang="en-GB" dirty="0"/>
          </a:p>
        </p:txBody>
      </p:sp>
      <p:sp>
        <p:nvSpPr>
          <p:cNvPr id="3" name="Subtitle 2"/>
          <p:cNvSpPr>
            <a:spLocks noGrp="1"/>
          </p:cNvSpPr>
          <p:nvPr>
            <p:ph type="subTitle" idx="1"/>
          </p:nvPr>
        </p:nvSpPr>
        <p:spPr>
          <a:xfrm>
            <a:off x="818991" y="1940041"/>
            <a:ext cx="10058400" cy="1549082"/>
          </a:xfrm>
        </p:spPr>
        <p:txBody>
          <a:bodyPr>
            <a:normAutofit fontScale="40000" lnSpcReduction="20000"/>
          </a:bodyPr>
          <a:lstStyle/>
          <a:p>
            <a:endParaRPr lang="en-GB" sz="4800" dirty="0" smtClean="0"/>
          </a:p>
          <a:p>
            <a:r>
              <a:rPr lang="en-GB" sz="9600" dirty="0" smtClean="0"/>
              <a:t>Autumn Term </a:t>
            </a:r>
          </a:p>
          <a:p>
            <a:r>
              <a:rPr lang="en-GB" sz="9600" dirty="0" smtClean="0"/>
              <a:t>2025</a:t>
            </a:r>
            <a:endParaRPr lang="en-GB" sz="9600" dirty="0"/>
          </a:p>
        </p:txBody>
      </p:sp>
      <p:pic>
        <p:nvPicPr>
          <p:cNvPr id="4" name="Picture 3" descr="J:\SchoolPool\Miscellaneous\Our Vision.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07715" y="426420"/>
            <a:ext cx="2669676" cy="1409482"/>
          </a:xfrm>
          <a:prstGeom prst="rect">
            <a:avLst/>
          </a:prstGeom>
          <a:noFill/>
          <a:ln>
            <a:noFill/>
          </a:ln>
        </p:spPr>
      </p:pic>
      <p:pic>
        <p:nvPicPr>
          <p:cNvPr id="5" name="Picture 4"/>
          <p:cNvPicPr/>
          <p:nvPr/>
        </p:nvPicPr>
        <p:blipFill>
          <a:blip r:embed="rId4">
            <a:extLst>
              <a:ext uri="{BEBA8EAE-BF5A-486C-A8C5-ECC9F3942E4B}">
                <a14:imgProps xmlns:a14="http://schemas.microsoft.com/office/drawing/2010/main">
                  <a14:imgLayer r:embed="rId5">
                    <a14:imgEffect>
                      <a14:backgroundRemoval t="2609" b="96522" l="2970" r="99010"/>
                    </a14:imgEffect>
                  </a14:imgLayer>
                </a14:imgProps>
              </a:ext>
              <a:ext uri="{28A0092B-C50C-407E-A947-70E740481C1C}">
                <a14:useLocalDpi xmlns:a14="http://schemas.microsoft.com/office/drawing/2010/main" val="0"/>
              </a:ext>
            </a:extLst>
          </a:blip>
          <a:srcRect/>
          <a:stretch>
            <a:fillRect/>
          </a:stretch>
        </p:blipFill>
        <p:spPr bwMode="auto">
          <a:xfrm>
            <a:off x="10927715" y="35786"/>
            <a:ext cx="962025" cy="1095375"/>
          </a:xfrm>
          <a:prstGeom prst="rect">
            <a:avLst/>
          </a:prstGeom>
          <a:noFill/>
        </p:spPr>
      </p:pic>
      <p:pic>
        <p:nvPicPr>
          <p:cNvPr id="6" name="Picture 5"/>
          <p:cNvPicPr>
            <a:picLocks noChangeAspect="1"/>
          </p:cNvPicPr>
          <p:nvPr/>
        </p:nvPicPr>
        <p:blipFill>
          <a:blip r:embed="rId6"/>
          <a:stretch>
            <a:fillRect/>
          </a:stretch>
        </p:blipFill>
        <p:spPr>
          <a:xfrm>
            <a:off x="4392640" y="2343912"/>
            <a:ext cx="7494636" cy="4003100"/>
          </a:xfrm>
          <a:prstGeom prst="rect">
            <a:avLst/>
          </a:prstGeom>
        </p:spPr>
      </p:pic>
    </p:spTree>
    <p:extLst>
      <p:ext uri="{BB962C8B-B14F-4D97-AF65-F5344CB8AC3E}">
        <p14:creationId xmlns:p14="http://schemas.microsoft.com/office/powerpoint/2010/main" val="3727408337"/>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15384"/>
            <a:ext cx="10515600" cy="1023557"/>
          </a:xfrm>
        </p:spPr>
        <p:txBody>
          <a:bodyPr>
            <a:normAutofit/>
          </a:bodyPr>
          <a:lstStyle/>
          <a:p>
            <a:r>
              <a:rPr lang="en-GB" dirty="0" smtClean="0"/>
              <a:t>During this presentation we will...</a:t>
            </a:r>
            <a:endParaRPr lang="en-GB" dirty="0"/>
          </a:p>
        </p:txBody>
      </p:sp>
      <p:sp>
        <p:nvSpPr>
          <p:cNvPr id="3" name="Rectangle 2"/>
          <p:cNvSpPr/>
          <p:nvPr/>
        </p:nvSpPr>
        <p:spPr>
          <a:xfrm>
            <a:off x="993913" y="2043485"/>
            <a:ext cx="8150087" cy="2629631"/>
          </a:xfrm>
          <a:prstGeom prst="rect">
            <a:avLst/>
          </a:prstGeom>
        </p:spPr>
        <p:txBody>
          <a:bodyPr wrap="square">
            <a:spAutoFit/>
          </a:bodyPr>
          <a:lstStyle/>
          <a:p>
            <a:pPr marL="285750" indent="-285750">
              <a:lnSpc>
                <a:spcPct val="80000"/>
              </a:lnSpc>
              <a:spcAft>
                <a:spcPts val="600"/>
              </a:spcAft>
              <a:buFont typeface="Arial" panose="020B0604020202020204" pitchFamily="34" charset="0"/>
              <a:buChar char="•"/>
            </a:pPr>
            <a:r>
              <a:rPr lang="en-GB" altLang="en-US" sz="2400" dirty="0"/>
              <a:t>Give information regarding organisation and routines</a:t>
            </a:r>
          </a:p>
          <a:p>
            <a:pPr marL="285750" indent="-285750">
              <a:lnSpc>
                <a:spcPct val="80000"/>
              </a:lnSpc>
              <a:spcAft>
                <a:spcPts val="600"/>
              </a:spcAft>
              <a:buFont typeface="Arial" panose="020B0604020202020204" pitchFamily="34" charset="0"/>
              <a:buChar char="•"/>
            </a:pPr>
            <a:r>
              <a:rPr lang="en-GB" altLang="en-US" sz="2400" dirty="0"/>
              <a:t>Clarify expectations, standards &amp; progression in Year 2</a:t>
            </a:r>
          </a:p>
          <a:p>
            <a:pPr marL="285750" indent="-285750">
              <a:lnSpc>
                <a:spcPct val="80000"/>
              </a:lnSpc>
              <a:spcAft>
                <a:spcPts val="600"/>
              </a:spcAft>
              <a:buFont typeface="Arial" panose="020B0604020202020204" pitchFamily="34" charset="0"/>
              <a:buChar char="•"/>
            </a:pPr>
            <a:r>
              <a:rPr lang="en-GB" altLang="en-US" sz="2400" dirty="0"/>
              <a:t>Explain how we organise teaching &amp; learning in;</a:t>
            </a:r>
          </a:p>
          <a:p>
            <a:pPr marL="742950" lvl="1" indent="-285750">
              <a:lnSpc>
                <a:spcPct val="80000"/>
              </a:lnSpc>
              <a:spcAft>
                <a:spcPts val="600"/>
              </a:spcAft>
              <a:buFont typeface="Arial" panose="020B0604020202020204" pitchFamily="34" charset="0"/>
              <a:buChar char="•"/>
            </a:pPr>
            <a:r>
              <a:rPr lang="en-GB" altLang="en-US" sz="2400" dirty="0"/>
              <a:t>Reading</a:t>
            </a:r>
          </a:p>
          <a:p>
            <a:pPr marL="742950" lvl="1" indent="-285750">
              <a:lnSpc>
                <a:spcPct val="80000"/>
              </a:lnSpc>
              <a:spcAft>
                <a:spcPts val="600"/>
              </a:spcAft>
              <a:buFont typeface="Arial" panose="020B0604020202020204" pitchFamily="34" charset="0"/>
              <a:buChar char="•"/>
            </a:pPr>
            <a:r>
              <a:rPr lang="en-GB" altLang="en-US" sz="2400" dirty="0"/>
              <a:t>Writing 	</a:t>
            </a:r>
          </a:p>
          <a:p>
            <a:pPr marL="742950" lvl="1" indent="-285750">
              <a:lnSpc>
                <a:spcPct val="80000"/>
              </a:lnSpc>
              <a:spcAft>
                <a:spcPts val="600"/>
              </a:spcAft>
              <a:buFont typeface="Arial" panose="020B0604020202020204" pitchFamily="34" charset="0"/>
              <a:buChar char="•"/>
            </a:pPr>
            <a:r>
              <a:rPr lang="en-GB" altLang="en-US" sz="2400" dirty="0"/>
              <a:t>Maths</a:t>
            </a:r>
          </a:p>
          <a:p>
            <a:pPr marL="742950" lvl="1" indent="-285750">
              <a:lnSpc>
                <a:spcPct val="80000"/>
              </a:lnSpc>
              <a:spcAft>
                <a:spcPts val="600"/>
              </a:spcAft>
              <a:buFont typeface="Arial" panose="020B0604020202020204" pitchFamily="34" charset="0"/>
              <a:buChar char="•"/>
            </a:pPr>
            <a:r>
              <a:rPr lang="en-GB" altLang="en-US" sz="2400" dirty="0"/>
              <a:t>Foundation subjects </a:t>
            </a:r>
          </a:p>
        </p:txBody>
      </p:sp>
    </p:spTree>
    <p:extLst>
      <p:ext uri="{BB962C8B-B14F-4D97-AF65-F5344CB8AC3E}">
        <p14:creationId xmlns:p14="http://schemas.microsoft.com/office/powerpoint/2010/main" val="2500266127"/>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10515600" cy="791995"/>
          </a:xfrm>
        </p:spPr>
        <p:txBody>
          <a:bodyPr>
            <a:normAutofit/>
          </a:bodyPr>
          <a:lstStyle/>
          <a:p>
            <a:r>
              <a:rPr lang="en-GB" b="1" u="sng" dirty="0" smtClean="0"/>
              <a:t>The National Curriculum</a:t>
            </a:r>
            <a:endParaRPr lang="en-GB" dirty="0"/>
          </a:p>
        </p:txBody>
      </p:sp>
      <p:graphicFrame>
        <p:nvGraphicFramePr>
          <p:cNvPr id="15" name="Diagram 14"/>
          <p:cNvGraphicFramePr/>
          <p:nvPr>
            <p:extLst>
              <p:ext uri="{D42A27DB-BD31-4B8C-83A1-F6EECF244321}">
                <p14:modId xmlns:p14="http://schemas.microsoft.com/office/powerpoint/2010/main" val="266308849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9782908"/>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611" y="585124"/>
            <a:ext cx="10515600" cy="719092"/>
          </a:xfrm>
        </p:spPr>
        <p:txBody>
          <a:bodyPr>
            <a:normAutofit fontScale="90000"/>
          </a:bodyPr>
          <a:lstStyle/>
          <a:p>
            <a:pPr algn="ctr"/>
            <a:r>
              <a:rPr lang="en-GB" sz="6000" b="1" u="sng" dirty="0" smtClean="0"/>
              <a:t>The School Day</a:t>
            </a:r>
            <a:endParaRPr lang="en-GB" sz="6000" b="1" u="sng" dirty="0"/>
          </a:p>
        </p:txBody>
      </p:sp>
      <p:sp>
        <p:nvSpPr>
          <p:cNvPr id="5" name="Rounded Rectangle 4"/>
          <p:cNvSpPr/>
          <p:nvPr/>
        </p:nvSpPr>
        <p:spPr>
          <a:xfrm>
            <a:off x="354842" y="2007094"/>
            <a:ext cx="1815152"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Registration &amp; lunch order</a:t>
            </a:r>
            <a:endParaRPr lang="en-GB" dirty="0">
              <a:solidFill>
                <a:schemeClr val="tx1"/>
              </a:solidFill>
            </a:endParaRPr>
          </a:p>
        </p:txBody>
      </p:sp>
      <p:sp>
        <p:nvSpPr>
          <p:cNvPr id="6" name="Rounded Rectangle 5"/>
          <p:cNvSpPr/>
          <p:nvPr/>
        </p:nvSpPr>
        <p:spPr>
          <a:xfrm>
            <a:off x="800720" y="3393994"/>
            <a:ext cx="1266968"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Morning Task</a:t>
            </a:r>
            <a:endParaRPr lang="en-GB" dirty="0">
              <a:solidFill>
                <a:schemeClr val="tx1"/>
              </a:solidFill>
            </a:endParaRPr>
          </a:p>
        </p:txBody>
      </p:sp>
      <p:sp>
        <p:nvSpPr>
          <p:cNvPr id="7" name="Rounded Rectangle 6"/>
          <p:cNvSpPr/>
          <p:nvPr/>
        </p:nvSpPr>
        <p:spPr>
          <a:xfrm>
            <a:off x="1317061" y="4780894"/>
            <a:ext cx="1501254"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Phonics</a:t>
            </a:r>
            <a:endParaRPr lang="en-GB" dirty="0">
              <a:solidFill>
                <a:schemeClr val="tx1"/>
              </a:solidFill>
            </a:endParaRPr>
          </a:p>
        </p:txBody>
      </p:sp>
      <p:sp>
        <p:nvSpPr>
          <p:cNvPr id="8" name="Rounded Rectangle 7"/>
          <p:cNvSpPr/>
          <p:nvPr/>
        </p:nvSpPr>
        <p:spPr>
          <a:xfrm>
            <a:off x="2818315" y="3620366"/>
            <a:ext cx="1296537"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English</a:t>
            </a:r>
            <a:endParaRPr lang="en-GB" dirty="0">
              <a:solidFill>
                <a:schemeClr val="tx1"/>
              </a:solidFill>
            </a:endParaRPr>
          </a:p>
        </p:txBody>
      </p:sp>
      <p:sp>
        <p:nvSpPr>
          <p:cNvPr id="9" name="Rounded Rectangle 8"/>
          <p:cNvSpPr/>
          <p:nvPr/>
        </p:nvSpPr>
        <p:spPr>
          <a:xfrm>
            <a:off x="3683908" y="2182179"/>
            <a:ext cx="1078173"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Break</a:t>
            </a:r>
            <a:endParaRPr lang="en-GB" dirty="0">
              <a:solidFill>
                <a:schemeClr val="tx1"/>
              </a:solidFill>
            </a:endParaRPr>
          </a:p>
        </p:txBody>
      </p:sp>
      <p:sp>
        <p:nvSpPr>
          <p:cNvPr id="10" name="Rounded Rectangle 9"/>
          <p:cNvSpPr/>
          <p:nvPr/>
        </p:nvSpPr>
        <p:spPr>
          <a:xfrm>
            <a:off x="5072309" y="1901751"/>
            <a:ext cx="1616590"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Reading</a:t>
            </a:r>
            <a:endParaRPr lang="en-GB" dirty="0">
              <a:solidFill>
                <a:schemeClr val="tx1"/>
              </a:solidFill>
            </a:endParaRPr>
          </a:p>
        </p:txBody>
      </p:sp>
      <p:sp>
        <p:nvSpPr>
          <p:cNvPr id="11" name="Rounded Rectangle 10"/>
          <p:cNvSpPr/>
          <p:nvPr/>
        </p:nvSpPr>
        <p:spPr>
          <a:xfrm>
            <a:off x="6009170" y="3238565"/>
            <a:ext cx="966817"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Maths</a:t>
            </a:r>
            <a:endParaRPr lang="en-GB" dirty="0">
              <a:solidFill>
                <a:schemeClr val="tx1"/>
              </a:solidFill>
            </a:endParaRPr>
          </a:p>
        </p:txBody>
      </p:sp>
      <p:sp>
        <p:nvSpPr>
          <p:cNvPr id="12" name="Rounded Rectangle 11"/>
          <p:cNvSpPr/>
          <p:nvPr/>
        </p:nvSpPr>
        <p:spPr>
          <a:xfrm>
            <a:off x="6492579" y="4575380"/>
            <a:ext cx="1310185"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Lunch</a:t>
            </a:r>
            <a:endParaRPr lang="en-GB" dirty="0">
              <a:solidFill>
                <a:schemeClr val="tx1"/>
              </a:solidFill>
            </a:endParaRPr>
          </a:p>
        </p:txBody>
      </p:sp>
      <p:sp>
        <p:nvSpPr>
          <p:cNvPr id="13" name="Rounded Rectangle 12"/>
          <p:cNvSpPr/>
          <p:nvPr/>
        </p:nvSpPr>
        <p:spPr>
          <a:xfrm>
            <a:off x="7999963" y="5244918"/>
            <a:ext cx="1439312"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Handwriting</a:t>
            </a:r>
            <a:endParaRPr lang="en-GB" dirty="0">
              <a:solidFill>
                <a:schemeClr val="tx1"/>
              </a:solidFill>
            </a:endParaRPr>
          </a:p>
        </p:txBody>
      </p:sp>
      <p:sp>
        <p:nvSpPr>
          <p:cNvPr id="14" name="Rounded Rectangle 13"/>
          <p:cNvSpPr/>
          <p:nvPr/>
        </p:nvSpPr>
        <p:spPr>
          <a:xfrm>
            <a:off x="9086866" y="4322042"/>
            <a:ext cx="1815152" cy="799284"/>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Foundation Subject</a:t>
            </a:r>
            <a:endParaRPr lang="en-GB" dirty="0">
              <a:solidFill>
                <a:schemeClr val="tx1"/>
              </a:solidFill>
            </a:endParaRPr>
          </a:p>
        </p:txBody>
      </p:sp>
      <p:sp>
        <p:nvSpPr>
          <p:cNvPr id="15" name="Rounded Rectangle 14"/>
          <p:cNvSpPr/>
          <p:nvPr/>
        </p:nvSpPr>
        <p:spPr>
          <a:xfrm>
            <a:off x="9994442" y="1888268"/>
            <a:ext cx="1815152" cy="92804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Assembly / Story</a:t>
            </a:r>
            <a:endParaRPr lang="en-GB" dirty="0">
              <a:solidFill>
                <a:schemeClr val="tx1"/>
              </a:solidFill>
            </a:endParaRPr>
          </a:p>
        </p:txBody>
      </p:sp>
      <p:sp>
        <p:nvSpPr>
          <p:cNvPr id="16" name="Rounded Rectangle 15"/>
          <p:cNvSpPr/>
          <p:nvPr/>
        </p:nvSpPr>
        <p:spPr>
          <a:xfrm>
            <a:off x="9655628" y="3238564"/>
            <a:ext cx="1815152" cy="73522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Foundation Subject</a:t>
            </a:r>
            <a:endParaRPr lang="en-GB" dirty="0">
              <a:solidFill>
                <a:schemeClr val="tx1"/>
              </a:solidFill>
            </a:endParaRPr>
          </a:p>
        </p:txBody>
      </p:sp>
      <p:cxnSp>
        <p:nvCxnSpPr>
          <p:cNvPr id="18" name="Straight Arrow Connector 17"/>
          <p:cNvCxnSpPr/>
          <p:nvPr/>
        </p:nvCxnSpPr>
        <p:spPr>
          <a:xfrm>
            <a:off x="1427380" y="2935142"/>
            <a:ext cx="0" cy="45885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839087" y="4322042"/>
            <a:ext cx="0" cy="45885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V="1">
            <a:off x="2860643" y="4548415"/>
            <a:ext cx="442115" cy="49098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3872474" y="3112736"/>
            <a:ext cx="86172" cy="50762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4762081" y="2409322"/>
            <a:ext cx="344554" cy="2294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6492578" y="2844174"/>
            <a:ext cx="0" cy="45885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6847816" y="4166613"/>
            <a:ext cx="0" cy="45885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7802764" y="5044576"/>
            <a:ext cx="304006" cy="2003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9416955" y="5144747"/>
            <a:ext cx="382138" cy="35868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endCxn id="16" idx="2"/>
          </p:cNvCxnSpPr>
          <p:nvPr/>
        </p:nvCxnSpPr>
        <p:spPr>
          <a:xfrm flipH="1" flipV="1">
            <a:off x="10563204" y="3973789"/>
            <a:ext cx="41106" cy="32483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flipV="1">
            <a:off x="10795379" y="2783431"/>
            <a:ext cx="106639" cy="45513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905675"/>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215481"/>
          </a:xfrm>
        </p:spPr>
        <p:txBody>
          <a:bodyPr>
            <a:normAutofit fontScale="90000"/>
          </a:bodyPr>
          <a:lstStyle/>
          <a:p>
            <a:r>
              <a:rPr lang="en-GB" b="1" u="sng" dirty="0" smtClean="0"/>
              <a:t>Assessment in Year 2</a:t>
            </a:r>
            <a:r>
              <a:rPr lang="en-GB" dirty="0" smtClean="0"/>
              <a:t/>
            </a:r>
            <a:br>
              <a:rPr lang="en-GB" dirty="0" smtClean="0"/>
            </a:br>
            <a:endParaRPr lang="en-GB" dirty="0"/>
          </a:p>
        </p:txBody>
      </p:sp>
      <p:sp>
        <p:nvSpPr>
          <p:cNvPr id="4" name="Content Placeholder 3"/>
          <p:cNvSpPr>
            <a:spLocks noGrp="1"/>
          </p:cNvSpPr>
          <p:nvPr>
            <p:ph idx="1"/>
          </p:nvPr>
        </p:nvSpPr>
        <p:spPr>
          <a:xfrm>
            <a:off x="745958" y="2404200"/>
            <a:ext cx="5685321" cy="3464893"/>
          </a:xfrm>
        </p:spPr>
        <p:txBody>
          <a:bodyPr/>
          <a:lstStyle/>
          <a:p>
            <a:r>
              <a:rPr lang="en-GB" sz="2400" dirty="0" smtClean="0"/>
              <a:t>- Ongoing</a:t>
            </a:r>
          </a:p>
          <a:p>
            <a:r>
              <a:rPr lang="en-GB" sz="2400" dirty="0" smtClean="0"/>
              <a:t>- Phonics (retakes in June if did not pass Phonics screening in Y1) </a:t>
            </a:r>
          </a:p>
          <a:p>
            <a:r>
              <a:rPr lang="en-GB" sz="2400" dirty="0" smtClean="0"/>
              <a:t>- End of Key Stage assessments – (End of year report to parents and information passed to Junior School.)</a:t>
            </a:r>
          </a:p>
          <a:p>
            <a:pPr marL="0" indent="0">
              <a:buNone/>
            </a:pPr>
            <a:endParaRPr lang="en-GB" dirty="0"/>
          </a:p>
        </p:txBody>
      </p:sp>
      <p:pic>
        <p:nvPicPr>
          <p:cNvPr id="3" name="Picture 2"/>
          <p:cNvPicPr>
            <a:picLocks noChangeAspect="1"/>
          </p:cNvPicPr>
          <p:nvPr/>
        </p:nvPicPr>
        <p:blipFill>
          <a:blip r:embed="rId3"/>
          <a:stretch>
            <a:fillRect/>
          </a:stretch>
        </p:blipFill>
        <p:spPr>
          <a:xfrm>
            <a:off x="6431279" y="1188720"/>
            <a:ext cx="5187199" cy="4392386"/>
          </a:xfrm>
          <a:prstGeom prst="rect">
            <a:avLst/>
          </a:prstGeom>
        </p:spPr>
      </p:pic>
    </p:spTree>
    <p:extLst>
      <p:ext uri="{BB962C8B-B14F-4D97-AF65-F5344CB8AC3E}">
        <p14:creationId xmlns:p14="http://schemas.microsoft.com/office/powerpoint/2010/main" val="1054138464"/>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893" y="-491711"/>
            <a:ext cx="10485829" cy="1793047"/>
          </a:xfrm>
        </p:spPr>
        <p:txBody>
          <a:bodyPr/>
          <a:lstStyle/>
          <a:p>
            <a:r>
              <a:rPr lang="en-GB" u="sng" dirty="0" smtClean="0">
                <a:latin typeface="+mn-lt"/>
              </a:rPr>
              <a:t>Reading and phonics </a:t>
            </a:r>
            <a:endParaRPr lang="en-GB" u="sng" dirty="0">
              <a:latin typeface="+mn-lt"/>
            </a:endParaRPr>
          </a:p>
        </p:txBody>
      </p:sp>
      <p:sp>
        <p:nvSpPr>
          <p:cNvPr id="3" name="Content Placeholder 2"/>
          <p:cNvSpPr>
            <a:spLocks noGrp="1"/>
          </p:cNvSpPr>
          <p:nvPr>
            <p:ph idx="1"/>
          </p:nvPr>
        </p:nvSpPr>
        <p:spPr>
          <a:xfrm>
            <a:off x="483465" y="1891926"/>
            <a:ext cx="11051177" cy="3400510"/>
          </a:xfrm>
        </p:spPr>
        <p:txBody>
          <a:bodyPr>
            <a:normAutofit/>
          </a:bodyPr>
          <a:lstStyle/>
          <a:p>
            <a:pPr>
              <a:buFont typeface="Arial" panose="020B0604020202020204" pitchFamily="34" charset="0"/>
              <a:buChar char="•"/>
            </a:pPr>
            <a:r>
              <a:rPr lang="en-GB" b="1" dirty="0"/>
              <a:t> </a:t>
            </a:r>
            <a:r>
              <a:rPr lang="en-GB" b="1" dirty="0" err="1" smtClean="0">
                <a:solidFill>
                  <a:schemeClr val="accent1"/>
                </a:solidFill>
              </a:rPr>
              <a:t>Twinkl</a:t>
            </a:r>
            <a:r>
              <a:rPr lang="en-GB" b="1" dirty="0" smtClean="0">
                <a:solidFill>
                  <a:schemeClr val="accent1"/>
                </a:solidFill>
              </a:rPr>
              <a:t> Phonics Scheme </a:t>
            </a:r>
            <a:r>
              <a:rPr lang="en-GB" dirty="0" smtClean="0"/>
              <a:t>– aim to complete Level 6</a:t>
            </a:r>
          </a:p>
          <a:p>
            <a:pPr>
              <a:buFont typeface="Arial" panose="020B0604020202020204" pitchFamily="34" charset="0"/>
              <a:buChar char="•"/>
            </a:pPr>
            <a:r>
              <a:rPr lang="en-GB" dirty="0"/>
              <a:t> </a:t>
            </a:r>
            <a:r>
              <a:rPr lang="en-GB" dirty="0" smtClean="0"/>
              <a:t>Phonically decodable books matched to current level</a:t>
            </a:r>
          </a:p>
          <a:p>
            <a:pPr>
              <a:buFont typeface="Arial" panose="020B0604020202020204" pitchFamily="34" charset="0"/>
              <a:buChar char="•"/>
            </a:pPr>
            <a:r>
              <a:rPr lang="en-GB" dirty="0"/>
              <a:t> </a:t>
            </a:r>
            <a:r>
              <a:rPr lang="en-GB" dirty="0" smtClean="0"/>
              <a:t>Move on to Book Band books</a:t>
            </a:r>
          </a:p>
          <a:p>
            <a:pPr>
              <a:buFont typeface="Arial" panose="020B0604020202020204" pitchFamily="34" charset="0"/>
              <a:buChar char="•"/>
            </a:pPr>
            <a:r>
              <a:rPr lang="en-GB" dirty="0"/>
              <a:t> </a:t>
            </a:r>
            <a:r>
              <a:rPr lang="en-GB" dirty="0" smtClean="0"/>
              <a:t>Guided reading</a:t>
            </a:r>
          </a:p>
          <a:p>
            <a:pPr>
              <a:buFont typeface="Arial" panose="020B0604020202020204" pitchFamily="34" charset="0"/>
              <a:buChar char="•"/>
            </a:pPr>
            <a:r>
              <a:rPr lang="en-GB" dirty="0" smtClean="0"/>
              <a:t> Library books </a:t>
            </a:r>
          </a:p>
          <a:p>
            <a:pPr marL="0" indent="0">
              <a:buNone/>
            </a:pPr>
            <a:endParaRPr lang="en-GB" dirty="0"/>
          </a:p>
        </p:txBody>
      </p:sp>
      <p:pic>
        <p:nvPicPr>
          <p:cNvPr id="4" name="Picture 3"/>
          <p:cNvPicPr>
            <a:picLocks noChangeAspect="1"/>
          </p:cNvPicPr>
          <p:nvPr/>
        </p:nvPicPr>
        <p:blipFill>
          <a:blip r:embed="rId3"/>
          <a:stretch>
            <a:fillRect/>
          </a:stretch>
        </p:blipFill>
        <p:spPr>
          <a:xfrm>
            <a:off x="6383868" y="2433952"/>
            <a:ext cx="5647241" cy="420282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3465" y="4280257"/>
            <a:ext cx="1714101" cy="2230128"/>
          </a:xfrm>
          <a:prstGeom prst="rect">
            <a:avLst/>
          </a:prstGeom>
        </p:spPr>
      </p:pic>
      <p:pic>
        <p:nvPicPr>
          <p:cNvPr id="9" name="Picture 8"/>
          <p:cNvPicPr>
            <a:picLocks noChangeAspect="1"/>
          </p:cNvPicPr>
          <p:nvPr/>
        </p:nvPicPr>
        <p:blipFill>
          <a:blip r:embed="rId5"/>
          <a:stretch>
            <a:fillRect/>
          </a:stretch>
        </p:blipFill>
        <p:spPr>
          <a:xfrm>
            <a:off x="2402488" y="4263274"/>
            <a:ext cx="1504950" cy="2209800"/>
          </a:xfrm>
          <a:prstGeom prst="rect">
            <a:avLst/>
          </a:prstGeom>
        </p:spPr>
      </p:pic>
    </p:spTree>
    <p:extLst>
      <p:ext uri="{BB962C8B-B14F-4D97-AF65-F5344CB8AC3E}">
        <p14:creationId xmlns:p14="http://schemas.microsoft.com/office/powerpoint/2010/main" val="1819316560"/>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893" y="-491711"/>
            <a:ext cx="10485829" cy="1793047"/>
          </a:xfrm>
        </p:spPr>
        <p:txBody>
          <a:bodyPr/>
          <a:lstStyle/>
          <a:p>
            <a:r>
              <a:rPr lang="en-GB" u="sng" dirty="0" smtClean="0">
                <a:latin typeface="+mn-lt"/>
              </a:rPr>
              <a:t>Reading at home</a:t>
            </a:r>
            <a:endParaRPr lang="en-GB" u="sng" dirty="0">
              <a:latin typeface="+mn-lt"/>
            </a:endParaRPr>
          </a:p>
        </p:txBody>
      </p:sp>
      <p:sp>
        <p:nvSpPr>
          <p:cNvPr id="3" name="Content Placeholder 2"/>
          <p:cNvSpPr>
            <a:spLocks noGrp="1"/>
          </p:cNvSpPr>
          <p:nvPr>
            <p:ph idx="1"/>
          </p:nvPr>
        </p:nvSpPr>
        <p:spPr>
          <a:xfrm>
            <a:off x="552893" y="1301336"/>
            <a:ext cx="11051177" cy="3400510"/>
          </a:xfrm>
          <a:solidFill>
            <a:schemeClr val="bg1"/>
          </a:solidFill>
        </p:spPr>
        <p:txBody>
          <a:bodyPr>
            <a:normAutofit/>
          </a:bodyPr>
          <a:lstStyle/>
          <a:p>
            <a:pPr>
              <a:buFont typeface="Arial" panose="020B0604020202020204" pitchFamily="34" charset="0"/>
              <a:buChar char="•"/>
            </a:pPr>
            <a:r>
              <a:rPr lang="en-GB" b="1" dirty="0"/>
              <a:t> </a:t>
            </a:r>
            <a:r>
              <a:rPr lang="en-GB" b="1" dirty="0" smtClean="0"/>
              <a:t>Adults in school often write in the book title and the date</a:t>
            </a:r>
          </a:p>
          <a:p>
            <a:pPr>
              <a:buFont typeface="Arial" panose="020B0604020202020204" pitchFamily="34" charset="0"/>
              <a:buChar char="•"/>
            </a:pPr>
            <a:r>
              <a:rPr lang="en-GB" b="1" dirty="0" smtClean="0"/>
              <a:t>Please write a comment OR just initial OR even a smiley face to help us know your child has read at home. </a:t>
            </a:r>
          </a:p>
          <a:p>
            <a:pPr>
              <a:buFont typeface="Arial" panose="020B0604020202020204" pitchFamily="34" charset="0"/>
              <a:buChar char="•"/>
            </a:pPr>
            <a:r>
              <a:rPr lang="en-GB" b="1" dirty="0" smtClean="0"/>
              <a:t>Aim for reading the book twice before changing – 1</a:t>
            </a:r>
            <a:r>
              <a:rPr lang="en-GB" b="1" baseline="30000" dirty="0" smtClean="0"/>
              <a:t>st</a:t>
            </a:r>
            <a:r>
              <a:rPr lang="en-GB" b="1" dirty="0" smtClean="0"/>
              <a:t> read focus on sounding out and blending, decoding.  2</a:t>
            </a:r>
            <a:r>
              <a:rPr lang="en-GB" b="1" baseline="30000" dirty="0" smtClean="0"/>
              <a:t>nd</a:t>
            </a:r>
            <a:r>
              <a:rPr lang="en-GB" b="1" dirty="0" smtClean="0"/>
              <a:t> read focus on developing fluency, pace and talking more about the book. </a:t>
            </a:r>
            <a:endParaRPr lang="en-GB" dirty="0" smtClean="0"/>
          </a:p>
          <a:p>
            <a:pPr marL="0" indent="0">
              <a:buNone/>
            </a:pPr>
            <a:endParaRPr lang="en-GB"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5212" y="3174282"/>
            <a:ext cx="3982065" cy="299135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893" y="3217035"/>
            <a:ext cx="1619589" cy="2402249"/>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113762">
            <a:off x="10848437" y="2239803"/>
            <a:ext cx="1073783" cy="1523574"/>
          </a:xfrm>
          <a:prstGeom prst="rect">
            <a:avLst/>
          </a:prstGeom>
        </p:spPr>
      </p:pic>
      <p:pic>
        <p:nvPicPr>
          <p:cNvPr id="5" name="Picture 4"/>
          <p:cNvPicPr>
            <a:picLocks noChangeAspect="1"/>
          </p:cNvPicPr>
          <p:nvPr/>
        </p:nvPicPr>
        <p:blipFill rotWithShape="1">
          <a:blip r:embed="rId6">
            <a:extLst>
              <a:ext uri="{28A0092B-C50C-407E-A947-70E740481C1C}">
                <a14:useLocalDpi xmlns:a14="http://schemas.microsoft.com/office/drawing/2010/main" val="0"/>
              </a:ext>
            </a:extLst>
          </a:blip>
          <a:srcRect b="49677"/>
          <a:stretch/>
        </p:blipFill>
        <p:spPr>
          <a:xfrm>
            <a:off x="6852402" y="3436135"/>
            <a:ext cx="4833376" cy="3451123"/>
          </a:xfrm>
          <a:prstGeom prst="rect">
            <a:avLst/>
          </a:prstGeom>
        </p:spPr>
      </p:pic>
    </p:spTree>
    <p:extLst>
      <p:ext uri="{BB962C8B-B14F-4D97-AF65-F5344CB8AC3E}">
        <p14:creationId xmlns:p14="http://schemas.microsoft.com/office/powerpoint/2010/main" val="3002284442"/>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017" y="509449"/>
            <a:ext cx="10515600" cy="1461963"/>
          </a:xfrm>
        </p:spPr>
        <p:txBody>
          <a:bodyPr>
            <a:normAutofit fontScale="90000"/>
          </a:bodyPr>
          <a:lstStyle/>
          <a:p>
            <a:r>
              <a:rPr lang="en-GB" b="1" u="sng" dirty="0" smtClean="0"/>
              <a:t/>
            </a:r>
            <a:br>
              <a:rPr lang="en-GB" b="1" u="sng" dirty="0" smtClean="0"/>
            </a:br>
            <a:r>
              <a:rPr lang="en-GB" b="1" u="sng" dirty="0"/>
              <a:t/>
            </a:r>
            <a:br>
              <a:rPr lang="en-GB" b="1" u="sng" dirty="0"/>
            </a:br>
            <a:r>
              <a:rPr lang="en-GB" b="1" u="sng" dirty="0" smtClean="0"/>
              <a:t/>
            </a:r>
            <a:br>
              <a:rPr lang="en-GB" b="1" u="sng" dirty="0" smtClean="0"/>
            </a:br>
            <a:r>
              <a:rPr lang="en-GB" b="1" u="sng" dirty="0"/>
              <a:t/>
            </a:r>
            <a:br>
              <a:rPr lang="en-GB" b="1" u="sng" dirty="0"/>
            </a:br>
            <a:r>
              <a:rPr lang="en-GB" b="1" u="sng" dirty="0" smtClean="0"/>
              <a:t/>
            </a:r>
            <a:br>
              <a:rPr lang="en-GB" b="1" u="sng" dirty="0" smtClean="0"/>
            </a:br>
            <a:r>
              <a:rPr lang="en-GB" b="1" u="sng" dirty="0"/>
              <a:t/>
            </a:r>
            <a:br>
              <a:rPr lang="en-GB" b="1" u="sng" dirty="0"/>
            </a:br>
            <a:r>
              <a:rPr lang="en-GB" b="1" u="sng" dirty="0" smtClean="0"/>
              <a:t/>
            </a:r>
            <a:br>
              <a:rPr lang="en-GB" b="1" u="sng" dirty="0" smtClean="0"/>
            </a:br>
            <a:r>
              <a:rPr lang="en-GB" b="1" u="sng" dirty="0"/>
              <a:t/>
            </a:r>
            <a:br>
              <a:rPr lang="en-GB" b="1" u="sng" dirty="0"/>
            </a:br>
            <a:r>
              <a:rPr lang="en-GB" dirty="0" smtClean="0"/>
              <a:t/>
            </a:r>
            <a:br>
              <a:rPr lang="en-GB" dirty="0" smtClean="0"/>
            </a:br>
            <a:r>
              <a:rPr lang="en-GB" u="sng" dirty="0">
                <a:solidFill>
                  <a:prstClr val="black">
                    <a:lumMod val="75000"/>
                    <a:lumOff val="25000"/>
                  </a:prstClr>
                </a:solidFill>
                <a:latin typeface="Calibri" panose="020F0502020204030204"/>
              </a:rPr>
              <a:t>Reading</a:t>
            </a:r>
            <a:r>
              <a:rPr lang="en-GB" dirty="0"/>
              <a:t/>
            </a:r>
            <a:br>
              <a:rPr lang="en-GB" dirty="0"/>
            </a:br>
            <a:endParaRPr lang="en-GB" dirty="0"/>
          </a:p>
        </p:txBody>
      </p:sp>
      <p:sp>
        <p:nvSpPr>
          <p:cNvPr id="3" name="Content Placeholder 2"/>
          <p:cNvSpPr>
            <a:spLocks noGrp="1"/>
          </p:cNvSpPr>
          <p:nvPr>
            <p:ph idx="1"/>
          </p:nvPr>
        </p:nvSpPr>
        <p:spPr>
          <a:xfrm>
            <a:off x="627017" y="1954115"/>
            <a:ext cx="10650583" cy="1391623"/>
          </a:xfrm>
        </p:spPr>
        <p:txBody>
          <a:bodyPr>
            <a:normAutofit lnSpcReduction="10000"/>
          </a:bodyPr>
          <a:lstStyle/>
          <a:p>
            <a:r>
              <a:rPr lang="en-GB" sz="2400" dirty="0" smtClean="0"/>
              <a:t>Sharing books and reading – please support this at home as much as possible! </a:t>
            </a:r>
          </a:p>
          <a:p>
            <a:r>
              <a:rPr lang="en-GB" sz="2400" b="1" dirty="0" smtClean="0">
                <a:solidFill>
                  <a:schemeClr val="accent1"/>
                </a:solidFill>
              </a:rPr>
              <a:t>The vocabulary children have heard by age 5 varies greatly</a:t>
            </a:r>
          </a:p>
          <a:p>
            <a:r>
              <a:rPr lang="en-GB" sz="2400" dirty="0" smtClean="0"/>
              <a:t>and this is influenced by the number of books they </a:t>
            </a:r>
            <a:r>
              <a:rPr lang="en-GB" sz="2400" b="1" dirty="0" smtClean="0">
                <a:solidFill>
                  <a:schemeClr val="accent1"/>
                </a:solidFill>
              </a:rPr>
              <a:t>hear</a:t>
            </a:r>
            <a:r>
              <a:rPr lang="en-GB" sz="2400" dirty="0" smtClean="0"/>
              <a:t> each week.</a:t>
            </a:r>
            <a:endParaRPr lang="en-GB" sz="2500" dirty="0"/>
          </a:p>
        </p:txBody>
      </p:sp>
      <p:pic>
        <p:nvPicPr>
          <p:cNvPr id="5" name="Picture 4"/>
          <p:cNvPicPr>
            <a:picLocks noChangeAspect="1"/>
          </p:cNvPicPr>
          <p:nvPr/>
        </p:nvPicPr>
        <p:blipFill>
          <a:blip r:embed="rId3"/>
          <a:stretch>
            <a:fillRect/>
          </a:stretch>
        </p:blipFill>
        <p:spPr>
          <a:xfrm>
            <a:off x="10342828" y="316833"/>
            <a:ext cx="1420059" cy="1295398"/>
          </a:xfrm>
          <a:prstGeom prst="rect">
            <a:avLst/>
          </a:prstGeom>
        </p:spPr>
      </p:pic>
      <p:pic>
        <p:nvPicPr>
          <p:cNvPr id="4" name="Picture 3" descr="Clipart - Boo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2301" y="4132200"/>
            <a:ext cx="2097384" cy="1442825"/>
          </a:xfrm>
          <a:prstGeom prst="rect">
            <a:avLst/>
          </a:prstGeom>
        </p:spPr>
      </p:pic>
      <p:pic>
        <p:nvPicPr>
          <p:cNvPr id="6" name="Picture 5" descr="Bitcoin script 10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79642" y="3455191"/>
            <a:ext cx="2483338" cy="1966804"/>
          </a:xfrm>
          <a:prstGeom prst="rect">
            <a:avLst/>
          </a:prstGeom>
        </p:spPr>
      </p:pic>
      <p:pic>
        <p:nvPicPr>
          <p:cNvPr id="7" name="Picture 6" descr="Les Mamans Testent: C'est peut être un détail..."/>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23628" y="2724024"/>
            <a:ext cx="2438400" cy="2816352"/>
          </a:xfrm>
          <a:prstGeom prst="rect">
            <a:avLst/>
          </a:prstGeom>
        </p:spPr>
      </p:pic>
      <p:pic>
        <p:nvPicPr>
          <p:cNvPr id="8" name="Picture 7" descr="Clipart - Book"/>
          <p:cNvPicPr>
            <a:picLocks noChangeAspect="1"/>
          </p:cNvPicPr>
          <p:nvPr/>
        </p:nvPicPr>
        <p:blipFill>
          <a:blip r:embed="rId7" cstate="print">
            <a:extLst>
              <a:ext uri="{BEBA8EAE-BF5A-486C-A8C5-ECC9F3942E4B}">
                <a14:imgProps xmlns:a14="http://schemas.microsoft.com/office/drawing/2010/main">
                  <a14:imgLayer r:embed="rId8">
                    <a14:imgEffect>
                      <a14:artisticPencilSketch/>
                    </a14:imgEffect>
                  </a14:imgLayer>
                </a14:imgProps>
              </a:ext>
              <a:ext uri="{28A0092B-C50C-407E-A947-70E740481C1C}">
                <a14:useLocalDpi xmlns:a14="http://schemas.microsoft.com/office/drawing/2010/main" val="0"/>
              </a:ext>
            </a:extLst>
          </a:blip>
          <a:stretch>
            <a:fillRect/>
          </a:stretch>
        </p:blipFill>
        <p:spPr>
          <a:xfrm>
            <a:off x="564945" y="4211390"/>
            <a:ext cx="2097384" cy="1442825"/>
          </a:xfrm>
          <a:prstGeom prst="rect">
            <a:avLst/>
          </a:prstGeom>
        </p:spPr>
      </p:pic>
      <p:sp>
        <p:nvSpPr>
          <p:cNvPr id="9" name="Content Placeholder 2"/>
          <p:cNvSpPr txBox="1">
            <a:spLocks/>
          </p:cNvSpPr>
          <p:nvPr/>
        </p:nvSpPr>
        <p:spPr>
          <a:xfrm>
            <a:off x="1003509" y="4570571"/>
            <a:ext cx="1220256" cy="632205"/>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0 times</a:t>
            </a:r>
            <a:endParaRPr lang="en-GB" sz="2500" dirty="0"/>
          </a:p>
        </p:txBody>
      </p:sp>
      <p:sp>
        <p:nvSpPr>
          <p:cNvPr id="10" name="Content Placeholder 2"/>
          <p:cNvSpPr txBox="1">
            <a:spLocks/>
          </p:cNvSpPr>
          <p:nvPr/>
        </p:nvSpPr>
        <p:spPr>
          <a:xfrm>
            <a:off x="9832601" y="2725886"/>
            <a:ext cx="1220256" cy="632205"/>
          </a:xfrm>
          <a:prstGeom prst="rect">
            <a:avLst/>
          </a:prstGeom>
        </p:spPr>
        <p:txBody>
          <a:bodyPr vert="horz" lIns="0" tIns="45720" rIns="0" bIns="45720" rtlCol="0">
            <a:normAutofit fontScale="925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6-7 times</a:t>
            </a:r>
            <a:endParaRPr lang="en-GB" sz="2500" dirty="0"/>
          </a:p>
        </p:txBody>
      </p:sp>
      <p:sp>
        <p:nvSpPr>
          <p:cNvPr id="11" name="Content Placeholder 2"/>
          <p:cNvSpPr txBox="1">
            <a:spLocks/>
          </p:cNvSpPr>
          <p:nvPr/>
        </p:nvSpPr>
        <p:spPr>
          <a:xfrm>
            <a:off x="6646529" y="3358091"/>
            <a:ext cx="1220256" cy="632205"/>
          </a:xfrm>
          <a:prstGeom prst="rect">
            <a:avLst/>
          </a:prstGeom>
        </p:spPr>
        <p:txBody>
          <a:bodyPr vert="horz" lIns="0" tIns="45720" rIns="0" bIns="45720" rtlCol="0">
            <a:normAutofit fontScale="925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3-4 times</a:t>
            </a:r>
            <a:endParaRPr lang="en-GB" sz="2500" dirty="0"/>
          </a:p>
        </p:txBody>
      </p:sp>
      <p:sp>
        <p:nvSpPr>
          <p:cNvPr id="12" name="Content Placeholder 2"/>
          <p:cNvSpPr txBox="1">
            <a:spLocks/>
          </p:cNvSpPr>
          <p:nvPr/>
        </p:nvSpPr>
        <p:spPr>
          <a:xfrm>
            <a:off x="3769917" y="4340561"/>
            <a:ext cx="1220256" cy="632205"/>
          </a:xfrm>
          <a:prstGeom prst="rect">
            <a:avLst/>
          </a:prstGeom>
        </p:spPr>
        <p:txBody>
          <a:bodyPr vert="horz" lIns="0" tIns="45720" rIns="0" bIns="45720" rtlCol="0">
            <a:normAutofit fontScale="925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1-2 times</a:t>
            </a:r>
            <a:endParaRPr lang="en-GB" sz="2500" dirty="0"/>
          </a:p>
        </p:txBody>
      </p:sp>
      <p:sp>
        <p:nvSpPr>
          <p:cNvPr id="13" name="Content Placeholder 2"/>
          <p:cNvSpPr txBox="1">
            <a:spLocks/>
          </p:cNvSpPr>
          <p:nvPr/>
        </p:nvSpPr>
        <p:spPr>
          <a:xfrm>
            <a:off x="694091" y="5654215"/>
            <a:ext cx="1839092" cy="632205"/>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4,662 words</a:t>
            </a:r>
            <a:endParaRPr lang="en-GB" sz="2500" dirty="0"/>
          </a:p>
        </p:txBody>
      </p:sp>
      <p:sp>
        <p:nvSpPr>
          <p:cNvPr id="14" name="Content Placeholder 2"/>
          <p:cNvSpPr txBox="1">
            <a:spLocks/>
          </p:cNvSpPr>
          <p:nvPr/>
        </p:nvSpPr>
        <p:spPr>
          <a:xfrm>
            <a:off x="3308575" y="5654214"/>
            <a:ext cx="1839092" cy="632205"/>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63,570 words</a:t>
            </a:r>
            <a:endParaRPr lang="en-GB" sz="2500" dirty="0"/>
          </a:p>
        </p:txBody>
      </p:sp>
      <p:sp>
        <p:nvSpPr>
          <p:cNvPr id="15" name="Content Placeholder 2"/>
          <p:cNvSpPr txBox="1">
            <a:spLocks/>
          </p:cNvSpPr>
          <p:nvPr/>
        </p:nvSpPr>
        <p:spPr>
          <a:xfrm>
            <a:off x="6239646" y="5682633"/>
            <a:ext cx="2034021" cy="632205"/>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169,520 words</a:t>
            </a:r>
            <a:endParaRPr lang="en-GB" sz="2500" dirty="0"/>
          </a:p>
        </p:txBody>
      </p:sp>
      <p:sp>
        <p:nvSpPr>
          <p:cNvPr id="16" name="Content Placeholder 2"/>
          <p:cNvSpPr txBox="1">
            <a:spLocks/>
          </p:cNvSpPr>
          <p:nvPr/>
        </p:nvSpPr>
        <p:spPr>
          <a:xfrm>
            <a:off x="9523182" y="5649829"/>
            <a:ext cx="2038845" cy="632205"/>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500" dirty="0" smtClean="0"/>
              <a:t>296,660 words</a:t>
            </a:r>
            <a:endParaRPr lang="en-GB" sz="2500" dirty="0"/>
          </a:p>
        </p:txBody>
      </p:sp>
    </p:spTree>
    <p:extLst>
      <p:ext uri="{BB962C8B-B14F-4D97-AF65-F5344CB8AC3E}">
        <p14:creationId xmlns:p14="http://schemas.microsoft.com/office/powerpoint/2010/main" val="2317710892"/>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893" y="-491711"/>
            <a:ext cx="10485829" cy="1793047"/>
          </a:xfrm>
        </p:spPr>
        <p:txBody>
          <a:bodyPr/>
          <a:lstStyle/>
          <a:p>
            <a:r>
              <a:rPr lang="en-GB" b="1" u="sng" dirty="0" smtClean="0"/>
              <a:t>Writing</a:t>
            </a:r>
            <a:endParaRPr lang="en-GB" b="1" u="sng" dirty="0"/>
          </a:p>
        </p:txBody>
      </p:sp>
      <p:sp>
        <p:nvSpPr>
          <p:cNvPr id="3" name="Content Placeholder 2"/>
          <p:cNvSpPr>
            <a:spLocks noGrp="1"/>
          </p:cNvSpPr>
          <p:nvPr>
            <p:ph idx="1"/>
          </p:nvPr>
        </p:nvSpPr>
        <p:spPr>
          <a:xfrm>
            <a:off x="483465" y="1891925"/>
            <a:ext cx="11051177" cy="4186145"/>
          </a:xfrm>
        </p:spPr>
        <p:txBody>
          <a:bodyPr>
            <a:normAutofit lnSpcReduction="10000"/>
          </a:bodyPr>
          <a:lstStyle/>
          <a:p>
            <a:pPr>
              <a:buFont typeface="Arial" panose="020B0604020202020204" pitchFamily="34" charset="0"/>
              <a:buChar char="•"/>
            </a:pPr>
            <a:r>
              <a:rPr lang="en-GB" b="1" dirty="0"/>
              <a:t> </a:t>
            </a:r>
            <a:r>
              <a:rPr lang="en-GB" dirty="0" smtClean="0"/>
              <a:t>Various hooks and stimuli for writing, including high quality texts</a:t>
            </a:r>
          </a:p>
          <a:p>
            <a:pPr>
              <a:buFont typeface="Arial" panose="020B0604020202020204" pitchFamily="34" charset="0"/>
              <a:buChar char="•"/>
            </a:pPr>
            <a:r>
              <a:rPr lang="en-GB" dirty="0"/>
              <a:t> </a:t>
            </a:r>
            <a:r>
              <a:rPr lang="en-GB" dirty="0" smtClean="0"/>
              <a:t>Opportunities to practise key skills before applying to more independent writing</a:t>
            </a:r>
          </a:p>
          <a:p>
            <a:pPr>
              <a:buFont typeface="Arial" panose="020B0604020202020204" pitchFamily="34" charset="0"/>
              <a:buChar char="•"/>
            </a:pPr>
            <a:r>
              <a:rPr lang="en-GB" dirty="0"/>
              <a:t> </a:t>
            </a:r>
            <a:r>
              <a:rPr lang="en-GB" dirty="0" smtClean="0"/>
              <a:t>Key aspects to focus on </a:t>
            </a:r>
          </a:p>
          <a:p>
            <a:pPr lvl="1">
              <a:buFont typeface="Arial" panose="020B0604020202020204" pitchFamily="34" charset="0"/>
              <a:buChar char="•"/>
            </a:pPr>
            <a:r>
              <a:rPr lang="en-GB" dirty="0" smtClean="0"/>
              <a:t>Re-read - Does it </a:t>
            </a:r>
            <a:r>
              <a:rPr lang="en-GB" b="1" dirty="0" smtClean="0"/>
              <a:t>make sense</a:t>
            </a:r>
            <a:r>
              <a:rPr lang="en-GB" dirty="0" smtClean="0"/>
              <a:t>? (Sentence level &amp; Text level)</a:t>
            </a:r>
            <a:endParaRPr lang="en-GB" dirty="0" smtClean="0"/>
          </a:p>
          <a:p>
            <a:pPr lvl="1">
              <a:buFont typeface="Arial" panose="020B0604020202020204" pitchFamily="34" charset="0"/>
              <a:buChar char="•"/>
            </a:pPr>
            <a:r>
              <a:rPr lang="en-GB" b="1" dirty="0" smtClean="0"/>
              <a:t>Phonetically plausible </a:t>
            </a:r>
            <a:r>
              <a:rPr lang="en-GB" dirty="0" smtClean="0"/>
              <a:t>spellings for </a:t>
            </a:r>
          </a:p>
          <a:p>
            <a:pPr marL="201168" lvl="1" indent="0">
              <a:buNone/>
            </a:pPr>
            <a:r>
              <a:rPr lang="en-GB" dirty="0"/>
              <a:t>	</a:t>
            </a:r>
            <a:r>
              <a:rPr lang="en-GB" dirty="0" smtClean="0"/>
              <a:t>unknown words (e.g. </a:t>
            </a:r>
            <a:r>
              <a:rPr lang="en-GB" dirty="0" err="1" smtClean="0"/>
              <a:t>resighcle</a:t>
            </a:r>
            <a:r>
              <a:rPr lang="en-GB" dirty="0" smtClean="0"/>
              <a:t> for recycle)</a:t>
            </a:r>
          </a:p>
          <a:p>
            <a:pPr lvl="1">
              <a:buFont typeface="Arial" panose="020B0604020202020204" pitchFamily="34" charset="0"/>
              <a:buChar char="•"/>
            </a:pPr>
            <a:r>
              <a:rPr lang="en-GB" dirty="0" smtClean="0"/>
              <a:t>Starting to apply </a:t>
            </a:r>
            <a:r>
              <a:rPr lang="en-GB" b="1" dirty="0" smtClean="0"/>
              <a:t>spelling rules</a:t>
            </a:r>
          </a:p>
          <a:p>
            <a:pPr lvl="1">
              <a:buFont typeface="Arial" panose="020B0604020202020204" pitchFamily="34" charset="0"/>
              <a:buChar char="•"/>
            </a:pPr>
            <a:r>
              <a:rPr lang="en-GB" b="1" dirty="0" smtClean="0"/>
              <a:t>Punctuation</a:t>
            </a:r>
          </a:p>
          <a:p>
            <a:pPr lvl="1">
              <a:buFont typeface="Arial" panose="020B0604020202020204" pitchFamily="34" charset="0"/>
              <a:buChar char="•"/>
            </a:pPr>
            <a:r>
              <a:rPr lang="en-GB" dirty="0" smtClean="0"/>
              <a:t>Remembering/correcting </a:t>
            </a:r>
            <a:r>
              <a:rPr lang="en-GB" b="1" dirty="0" smtClean="0"/>
              <a:t>common exception words</a:t>
            </a:r>
          </a:p>
          <a:p>
            <a:pPr marL="201168" lvl="1" indent="0">
              <a:buNone/>
            </a:pPr>
            <a:endParaRPr lang="en-GB" b="1" dirty="0"/>
          </a:p>
          <a:p>
            <a:pPr marL="201168" lvl="1" indent="0">
              <a:buNone/>
            </a:pPr>
            <a:r>
              <a:rPr lang="en-GB" b="1" dirty="0" smtClean="0"/>
              <a:t>For greater depth:</a:t>
            </a:r>
          </a:p>
          <a:p>
            <a:pPr lvl="1">
              <a:buFont typeface="Arial" panose="020B0604020202020204" pitchFamily="34" charset="0"/>
              <a:buChar char="•"/>
            </a:pPr>
            <a:r>
              <a:rPr lang="en-GB" dirty="0" smtClean="0"/>
              <a:t>Vocabulary and punctuation (</a:t>
            </a:r>
            <a:r>
              <a:rPr lang="en-GB" b="1" dirty="0" smtClean="0"/>
              <a:t>drawing from their reading</a:t>
            </a:r>
            <a:r>
              <a:rPr lang="en-GB" dirty="0" smtClean="0"/>
              <a:t>) </a:t>
            </a:r>
          </a:p>
          <a:p>
            <a:pPr marL="201168" lvl="1" indent="0">
              <a:buNone/>
            </a:pPr>
            <a:r>
              <a:rPr lang="en-GB" dirty="0" smtClean="0"/>
              <a:t>chosen to match the purpose and have an impact on the reader</a:t>
            </a:r>
          </a:p>
          <a:p>
            <a:pPr marL="0" indent="0">
              <a:buNone/>
            </a:pPr>
            <a:endParaRPr lang="en-GB" dirty="0"/>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b="40719"/>
          <a:stretch/>
        </p:blipFill>
        <p:spPr bwMode="auto">
          <a:xfrm>
            <a:off x="6890680" y="2724647"/>
            <a:ext cx="5222661" cy="37941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70584851"/>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05151" y="192181"/>
            <a:ext cx="5913344" cy="6032978"/>
          </a:xfrm>
          <a:prstGeom prst="rect">
            <a:avLst/>
          </a:prstGeom>
        </p:spPr>
      </p:pic>
      <p:pic>
        <p:nvPicPr>
          <p:cNvPr id="3" name="Picture 2"/>
          <p:cNvPicPr>
            <a:picLocks noChangeAspect="1"/>
          </p:cNvPicPr>
          <p:nvPr/>
        </p:nvPicPr>
        <p:blipFill>
          <a:blip r:embed="rId3"/>
          <a:stretch>
            <a:fillRect/>
          </a:stretch>
        </p:blipFill>
        <p:spPr>
          <a:xfrm>
            <a:off x="9555536" y="719418"/>
            <a:ext cx="2340629" cy="2264679"/>
          </a:xfrm>
          <a:prstGeom prst="rect">
            <a:avLst/>
          </a:prstGeom>
          <a:ln>
            <a:solidFill>
              <a:schemeClr val="tx2"/>
            </a:solidFill>
          </a:ln>
        </p:spPr>
      </p:pic>
      <p:pic>
        <p:nvPicPr>
          <p:cNvPr id="4" name="Picture 3"/>
          <p:cNvPicPr>
            <a:picLocks noChangeAspect="1"/>
          </p:cNvPicPr>
          <p:nvPr/>
        </p:nvPicPr>
        <p:blipFill>
          <a:blip r:embed="rId4"/>
          <a:stretch>
            <a:fillRect/>
          </a:stretch>
        </p:blipFill>
        <p:spPr>
          <a:xfrm>
            <a:off x="152401" y="2261347"/>
            <a:ext cx="2752164" cy="2494703"/>
          </a:xfrm>
          <a:prstGeom prst="rect">
            <a:avLst/>
          </a:prstGeom>
        </p:spPr>
      </p:pic>
      <p:pic>
        <p:nvPicPr>
          <p:cNvPr id="2050" name="Picture 2" descr="Quarter past and quarter to - KS1 maths - BBC Bitesize"/>
          <p:cNvPicPr>
            <a:picLocks noChangeAspect="1" noChangeArrowheads="1"/>
          </p:cNvPicPr>
          <p:nvPr/>
        </p:nvPicPr>
        <p:blipFill rotWithShape="1">
          <a:blip r:embed="rId5">
            <a:extLst>
              <a:ext uri="{28A0092B-C50C-407E-A947-70E740481C1C}">
                <a14:useLocalDpi xmlns:a14="http://schemas.microsoft.com/office/drawing/2010/main" val="0"/>
              </a:ext>
            </a:extLst>
          </a:blip>
          <a:srcRect l="20127" r="17520"/>
          <a:stretch/>
        </p:blipFill>
        <p:spPr bwMode="auto">
          <a:xfrm>
            <a:off x="9637059" y="3983971"/>
            <a:ext cx="2357717" cy="2126951"/>
          </a:xfrm>
          <a:prstGeom prst="rect">
            <a:avLst/>
          </a:prstGeom>
          <a:noFill/>
          <a:extLst>
            <a:ext uri="{909E8E84-426E-40DD-AFC4-6F175D3DCCD1}">
              <a14:hiddenFill xmlns:a14="http://schemas.microsoft.com/office/drawing/2010/main">
                <a:solidFill>
                  <a:srgbClr val="FFFFFF"/>
                </a:solidFill>
              </a14:hiddenFill>
            </a:ext>
          </a:extLst>
        </p:spPr>
      </p:pic>
      <p:sp>
        <p:nvSpPr>
          <p:cNvPr id="5" name="Cross 4"/>
          <p:cNvSpPr/>
          <p:nvPr/>
        </p:nvSpPr>
        <p:spPr>
          <a:xfrm>
            <a:off x="367554" y="192181"/>
            <a:ext cx="1819835" cy="1568824"/>
          </a:xfrm>
          <a:prstGeom prst="plus">
            <a:avLst>
              <a:gd name="adj" fmla="val 3414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Maths</a:t>
            </a:r>
            <a:endParaRPr lang="en-GB" sz="2400" b="1" dirty="0"/>
          </a:p>
        </p:txBody>
      </p:sp>
    </p:spTree>
    <p:extLst>
      <p:ext uri="{BB962C8B-B14F-4D97-AF65-F5344CB8AC3E}">
        <p14:creationId xmlns:p14="http://schemas.microsoft.com/office/powerpoint/2010/main" val="220412673"/>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657741" y="156032"/>
            <a:ext cx="910661" cy="1279848"/>
          </a:xfrm>
          <a:prstGeom prst="rect">
            <a:avLst/>
          </a:prstGeom>
        </p:spPr>
      </p:pic>
      <p:pic>
        <p:nvPicPr>
          <p:cNvPr id="11" name="Picture 10"/>
          <p:cNvPicPr>
            <a:picLocks noChangeAspect="1"/>
          </p:cNvPicPr>
          <p:nvPr/>
        </p:nvPicPr>
        <p:blipFill>
          <a:blip r:embed="rId4"/>
          <a:stretch>
            <a:fillRect/>
          </a:stretch>
        </p:blipFill>
        <p:spPr>
          <a:xfrm>
            <a:off x="8376426" y="100027"/>
            <a:ext cx="1022285" cy="1383942"/>
          </a:xfrm>
          <a:prstGeom prst="rect">
            <a:avLst/>
          </a:prstGeom>
        </p:spPr>
      </p:pic>
      <p:pic>
        <p:nvPicPr>
          <p:cNvPr id="12" name="Picture 11"/>
          <p:cNvPicPr>
            <a:picLocks noChangeAspect="1"/>
          </p:cNvPicPr>
          <p:nvPr/>
        </p:nvPicPr>
        <p:blipFill>
          <a:blip r:embed="rId5"/>
          <a:stretch>
            <a:fillRect/>
          </a:stretch>
        </p:blipFill>
        <p:spPr>
          <a:xfrm>
            <a:off x="10008375" y="84928"/>
            <a:ext cx="811262" cy="1396307"/>
          </a:xfrm>
          <a:prstGeom prst="rect">
            <a:avLst/>
          </a:prstGeom>
        </p:spPr>
      </p:pic>
      <p:pic>
        <p:nvPicPr>
          <p:cNvPr id="13" name="Picture 12"/>
          <p:cNvPicPr>
            <a:picLocks noChangeAspect="1"/>
          </p:cNvPicPr>
          <p:nvPr/>
        </p:nvPicPr>
        <p:blipFill>
          <a:blip r:embed="rId6"/>
          <a:stretch>
            <a:fillRect/>
          </a:stretch>
        </p:blipFill>
        <p:spPr>
          <a:xfrm>
            <a:off x="11010983" y="156031"/>
            <a:ext cx="894352" cy="1279848"/>
          </a:xfrm>
          <a:prstGeom prst="rect">
            <a:avLst/>
          </a:prstGeom>
        </p:spPr>
      </p:pic>
      <p:sp>
        <p:nvSpPr>
          <p:cNvPr id="14" name="TextBox 13"/>
          <p:cNvSpPr txBox="1"/>
          <p:nvPr/>
        </p:nvSpPr>
        <p:spPr>
          <a:xfrm>
            <a:off x="7113071" y="1943693"/>
            <a:ext cx="4715089" cy="1938992"/>
          </a:xfrm>
          <a:prstGeom prst="rect">
            <a:avLst/>
          </a:prstGeom>
          <a:solidFill>
            <a:schemeClr val="tx2">
              <a:lumMod val="60000"/>
              <a:lumOff val="40000"/>
              <a:alpha val="61000"/>
            </a:schemeClr>
          </a:solidFill>
        </p:spPr>
        <p:txBody>
          <a:bodyPr wrap="square" rtlCol="0">
            <a:spAutoFit/>
          </a:bodyPr>
          <a:lstStyle/>
          <a:p>
            <a:r>
              <a:rPr lang="en-US" sz="2400" b="1" dirty="0" smtClean="0"/>
              <a:t>Children </a:t>
            </a:r>
            <a:r>
              <a:rPr lang="en-US" sz="2400" b="1" dirty="0"/>
              <a:t>need to be </a:t>
            </a:r>
            <a:r>
              <a:rPr lang="en-US" sz="2400" b="1" dirty="0" smtClean="0"/>
              <a:t>secure in:</a:t>
            </a:r>
          </a:p>
          <a:p>
            <a:pPr marL="285750" indent="-285750">
              <a:buFont typeface="Arial" panose="020B0604020202020204" pitchFamily="34" charset="0"/>
              <a:buChar char="•"/>
            </a:pPr>
            <a:r>
              <a:rPr lang="en-US" sz="2400" b="1" dirty="0" smtClean="0"/>
              <a:t>understanding </a:t>
            </a:r>
            <a:r>
              <a:rPr lang="en-US" sz="2400" b="1" dirty="0"/>
              <a:t>numbers to </a:t>
            </a:r>
            <a:r>
              <a:rPr lang="en-US" sz="2400" b="1" dirty="0" smtClean="0"/>
              <a:t>100</a:t>
            </a:r>
          </a:p>
          <a:p>
            <a:pPr marL="285750" indent="-285750">
              <a:buFont typeface="Arial" panose="020B0604020202020204" pitchFamily="34" charset="0"/>
              <a:buChar char="•"/>
            </a:pPr>
            <a:r>
              <a:rPr lang="en-US" sz="2400" b="1" dirty="0" smtClean="0"/>
              <a:t>number </a:t>
            </a:r>
            <a:r>
              <a:rPr lang="en-US" sz="2400" b="1" dirty="0"/>
              <a:t>bonds </a:t>
            </a:r>
            <a:r>
              <a:rPr lang="en-US" sz="2400" b="1" dirty="0" smtClean="0"/>
              <a:t>to 20, </a:t>
            </a:r>
          </a:p>
          <a:p>
            <a:pPr marL="285750" indent="-285750">
              <a:buFont typeface="Arial" panose="020B0604020202020204" pitchFamily="34" charset="0"/>
              <a:buChar char="•"/>
            </a:pPr>
            <a:r>
              <a:rPr lang="en-US" sz="2400" b="1" dirty="0" smtClean="0"/>
              <a:t>x2, </a:t>
            </a:r>
            <a:r>
              <a:rPr lang="en-US" sz="2400" b="1" dirty="0"/>
              <a:t>x5, </a:t>
            </a:r>
            <a:r>
              <a:rPr lang="en-US" sz="2400" b="1" dirty="0" smtClean="0"/>
              <a:t>x10 </a:t>
            </a:r>
            <a:r>
              <a:rPr lang="en-US" sz="2400" b="1" dirty="0"/>
              <a:t>tables and associated division </a:t>
            </a:r>
            <a:r>
              <a:rPr lang="en-US" sz="2400" b="1" dirty="0" smtClean="0"/>
              <a:t>facts</a:t>
            </a:r>
            <a:endParaRPr lang="en-US" sz="2400" b="1" dirty="0"/>
          </a:p>
        </p:txBody>
      </p:sp>
      <p:pic>
        <p:nvPicPr>
          <p:cNvPr id="5" name="Picture 4"/>
          <p:cNvPicPr>
            <a:picLocks noChangeAspect="1"/>
          </p:cNvPicPr>
          <p:nvPr/>
        </p:nvPicPr>
        <p:blipFill>
          <a:blip r:embed="rId7"/>
          <a:stretch>
            <a:fillRect/>
          </a:stretch>
        </p:blipFill>
        <p:spPr>
          <a:xfrm>
            <a:off x="6147576" y="4695847"/>
            <a:ext cx="2228850" cy="1514475"/>
          </a:xfrm>
          <a:prstGeom prst="rect">
            <a:avLst/>
          </a:prstGeom>
        </p:spPr>
      </p:pic>
      <p:pic>
        <p:nvPicPr>
          <p:cNvPr id="6" name="Picture 5"/>
          <p:cNvPicPr>
            <a:picLocks noChangeAspect="1"/>
          </p:cNvPicPr>
          <p:nvPr/>
        </p:nvPicPr>
        <p:blipFill rotWithShape="1">
          <a:blip r:embed="rId8"/>
          <a:srcRect l="3640" r="7050" b="1447"/>
          <a:stretch/>
        </p:blipFill>
        <p:spPr>
          <a:xfrm>
            <a:off x="631102" y="84928"/>
            <a:ext cx="5809106" cy="5825580"/>
          </a:xfrm>
          <a:prstGeom prst="rect">
            <a:avLst/>
          </a:prstGeom>
        </p:spPr>
      </p:pic>
      <p:pic>
        <p:nvPicPr>
          <p:cNvPr id="8" name="Picture 7"/>
          <p:cNvPicPr>
            <a:picLocks noChangeAspect="1"/>
          </p:cNvPicPr>
          <p:nvPr/>
        </p:nvPicPr>
        <p:blipFill>
          <a:blip r:embed="rId9"/>
          <a:stretch>
            <a:fillRect/>
          </a:stretch>
        </p:blipFill>
        <p:spPr>
          <a:xfrm>
            <a:off x="8812305" y="4556081"/>
            <a:ext cx="1907811" cy="1654241"/>
          </a:xfrm>
          <a:prstGeom prst="rect">
            <a:avLst/>
          </a:prstGeom>
        </p:spPr>
      </p:pic>
      <p:sp>
        <p:nvSpPr>
          <p:cNvPr id="9" name="Rectangle 8"/>
          <p:cNvSpPr/>
          <p:nvPr/>
        </p:nvSpPr>
        <p:spPr>
          <a:xfrm>
            <a:off x="6588367" y="4104600"/>
            <a:ext cx="5290073" cy="369332"/>
          </a:xfrm>
          <a:prstGeom prst="rect">
            <a:avLst/>
          </a:prstGeom>
        </p:spPr>
        <p:txBody>
          <a:bodyPr wrap="square">
            <a:spAutoFit/>
          </a:bodyPr>
          <a:lstStyle/>
          <a:p>
            <a:r>
              <a:rPr lang="en-GB" dirty="0">
                <a:hlinkClick r:id="rId10"/>
              </a:rPr>
              <a:t>See maths booklet on our website for lots more </a:t>
            </a:r>
            <a:r>
              <a:rPr lang="en-GB" dirty="0" smtClean="0">
                <a:hlinkClick r:id="rId10"/>
              </a:rPr>
              <a:t>ideas</a:t>
            </a:r>
            <a:endParaRPr lang="en-GB" dirty="0"/>
          </a:p>
        </p:txBody>
      </p:sp>
    </p:spTree>
    <p:extLst>
      <p:ext uri="{BB962C8B-B14F-4D97-AF65-F5344CB8AC3E}">
        <p14:creationId xmlns:p14="http://schemas.microsoft.com/office/powerpoint/2010/main" val="1496412455"/>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255594"/>
          </a:xfrm>
        </p:spPr>
        <p:txBody>
          <a:bodyPr/>
          <a:lstStyle/>
          <a:p>
            <a:r>
              <a:rPr lang="en-GB" dirty="0" smtClean="0"/>
              <a:t>How you can help at home</a:t>
            </a:r>
            <a:endParaRPr lang="en-GB" dirty="0"/>
          </a:p>
        </p:txBody>
      </p:sp>
      <p:sp>
        <p:nvSpPr>
          <p:cNvPr id="3" name="Content Placeholder 2"/>
          <p:cNvSpPr>
            <a:spLocks noGrp="1"/>
          </p:cNvSpPr>
          <p:nvPr>
            <p:ph idx="1"/>
          </p:nvPr>
        </p:nvSpPr>
        <p:spPr/>
        <p:txBody>
          <a:bodyPr>
            <a:normAutofit/>
          </a:bodyPr>
          <a:lstStyle/>
          <a:p>
            <a:pPr marL="285750" indent="-285750">
              <a:buFont typeface="Arial" panose="020B0604020202020204" pitchFamily="34" charset="0"/>
              <a:buChar char="•"/>
            </a:pPr>
            <a:r>
              <a:rPr lang="en-US" dirty="0" smtClean="0"/>
              <a:t>Modelling correct speech and vocabulary</a:t>
            </a:r>
            <a:r>
              <a:rPr lang="en-US" dirty="0" smtClean="0"/>
              <a:t>. Having conversations. </a:t>
            </a:r>
            <a:endParaRPr lang="en-US" dirty="0" smtClean="0"/>
          </a:p>
          <a:p>
            <a:pPr marL="285750" indent="-285750">
              <a:buFont typeface="Arial" panose="020B0604020202020204" pitchFamily="34" charset="0"/>
              <a:buChar char="•"/>
            </a:pPr>
            <a:r>
              <a:rPr lang="en-US" b="1" dirty="0" smtClean="0">
                <a:solidFill>
                  <a:schemeClr val="accent2"/>
                </a:solidFill>
              </a:rPr>
              <a:t>Read </a:t>
            </a:r>
            <a:r>
              <a:rPr lang="en-US" b="1" dirty="0">
                <a:solidFill>
                  <a:schemeClr val="accent2"/>
                </a:solidFill>
              </a:rPr>
              <a:t>with (and to) your child as much as possible </a:t>
            </a:r>
            <a:r>
              <a:rPr lang="mr-IN" b="1" dirty="0">
                <a:solidFill>
                  <a:schemeClr val="accent2"/>
                </a:solidFill>
              </a:rPr>
              <a:t>–</a:t>
            </a:r>
            <a:r>
              <a:rPr lang="en-US" b="1" dirty="0">
                <a:solidFill>
                  <a:schemeClr val="accent2"/>
                </a:solidFill>
              </a:rPr>
              <a:t> u</a:t>
            </a:r>
            <a:r>
              <a:rPr lang="en-US" b="1" dirty="0" smtClean="0">
                <a:solidFill>
                  <a:schemeClr val="accent2"/>
                </a:solidFill>
              </a:rPr>
              <a:t>se the reading record to record what you have read. </a:t>
            </a:r>
            <a:endParaRPr lang="en-US" b="1" dirty="0">
              <a:solidFill>
                <a:schemeClr val="accent2"/>
              </a:solidFill>
            </a:endParaRPr>
          </a:p>
          <a:p>
            <a:pPr marL="285750" indent="-285750">
              <a:buFont typeface="Arial" panose="020B0604020202020204" pitchFamily="34" charset="0"/>
              <a:buChar char="•"/>
            </a:pPr>
            <a:r>
              <a:rPr lang="en-US" b="1" dirty="0" err="1" smtClean="0">
                <a:solidFill>
                  <a:schemeClr val="accent2"/>
                </a:solidFill>
              </a:rPr>
              <a:t>Practise</a:t>
            </a:r>
            <a:r>
              <a:rPr lang="en-US" b="1" dirty="0" smtClean="0">
                <a:solidFill>
                  <a:schemeClr val="accent2"/>
                </a:solidFill>
              </a:rPr>
              <a:t> </a:t>
            </a:r>
            <a:r>
              <a:rPr lang="en-US" b="1" dirty="0">
                <a:solidFill>
                  <a:schemeClr val="accent2"/>
                </a:solidFill>
              </a:rPr>
              <a:t>their weekly </a:t>
            </a:r>
            <a:r>
              <a:rPr lang="en-US" b="1" dirty="0" smtClean="0">
                <a:solidFill>
                  <a:schemeClr val="accent2"/>
                </a:solidFill>
              </a:rPr>
              <a:t>spellings</a:t>
            </a:r>
          </a:p>
          <a:p>
            <a:pPr marL="285750" indent="-285750">
              <a:buFont typeface="Arial" panose="020B0604020202020204" pitchFamily="34" charset="0"/>
              <a:buChar char="•"/>
            </a:pPr>
            <a:r>
              <a:rPr lang="en-US" dirty="0"/>
              <a:t>E</a:t>
            </a:r>
            <a:r>
              <a:rPr lang="en-US" dirty="0" smtClean="0"/>
              <a:t>ncourage opportunities </a:t>
            </a:r>
            <a:r>
              <a:rPr lang="en-US" dirty="0"/>
              <a:t>to write </a:t>
            </a:r>
            <a:r>
              <a:rPr lang="mr-IN" dirty="0"/>
              <a:t>–</a:t>
            </a:r>
            <a:r>
              <a:rPr lang="en-US" dirty="0"/>
              <a:t> shopping lists, letters, made up stories, etc. </a:t>
            </a:r>
          </a:p>
          <a:p>
            <a:pPr marL="285750" indent="-285750">
              <a:buFont typeface="Arial" panose="020B0604020202020204" pitchFamily="34" charset="0"/>
              <a:buChar char="•"/>
            </a:pPr>
            <a:r>
              <a:rPr lang="en-GB" dirty="0" smtClean="0"/>
              <a:t>Everyday </a:t>
            </a:r>
            <a:r>
              <a:rPr lang="en-GB" dirty="0"/>
              <a:t>maths e.g. weighing, measuring, fractions ½ ¼ ¾ ⅓, </a:t>
            </a:r>
            <a:r>
              <a:rPr lang="en-GB" b="1" dirty="0">
                <a:solidFill>
                  <a:schemeClr val="accent1"/>
                </a:solidFill>
              </a:rPr>
              <a:t>handling money</a:t>
            </a:r>
            <a:r>
              <a:rPr lang="en-GB" dirty="0"/>
              <a:t>, practise telling and writing the time (o’clock, half past, quarter past and quarter to) </a:t>
            </a:r>
            <a:endParaRPr lang="en-GB" dirty="0" smtClean="0"/>
          </a:p>
          <a:p>
            <a:pPr marL="285750" indent="-285750">
              <a:buFont typeface="Arial" panose="020B0604020202020204" pitchFamily="34" charset="0"/>
              <a:buChar char="•"/>
            </a:pPr>
            <a:r>
              <a:rPr lang="en-GB" dirty="0" smtClean="0"/>
              <a:t>Practical </a:t>
            </a:r>
            <a:r>
              <a:rPr lang="en-GB" dirty="0"/>
              <a:t>activities at home e.g. cooking, weighing, shopping, measuring length with standard and non-standard </a:t>
            </a:r>
            <a:r>
              <a:rPr lang="en-GB" dirty="0" smtClean="0"/>
              <a:t>measures</a:t>
            </a:r>
          </a:p>
          <a:p>
            <a:pPr marL="285750" indent="-285750">
              <a:buFont typeface="Arial" panose="020B0604020202020204" pitchFamily="34" charset="0"/>
              <a:buChar char="•"/>
            </a:pPr>
            <a:r>
              <a:rPr lang="en-GB" dirty="0" smtClean="0">
                <a:hlinkClick r:id="rId3"/>
              </a:rPr>
              <a:t>White Rose Maths at home</a:t>
            </a:r>
            <a:endParaRPr lang="en-GB" dirty="0"/>
          </a:p>
        </p:txBody>
      </p:sp>
    </p:spTree>
    <p:extLst>
      <p:ext uri="{BB962C8B-B14F-4D97-AF65-F5344CB8AC3E}">
        <p14:creationId xmlns:p14="http://schemas.microsoft.com/office/powerpoint/2010/main" val="828438625"/>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449" y="365125"/>
            <a:ext cx="7562484" cy="5761305"/>
          </a:xfrm>
          <a:prstGeom prst="rect">
            <a:avLst/>
          </a:prstGeom>
        </p:spPr>
      </p:pic>
      <p:sp>
        <p:nvSpPr>
          <p:cNvPr id="6" name="TextBox 5"/>
          <p:cNvSpPr txBox="1"/>
          <p:nvPr/>
        </p:nvSpPr>
        <p:spPr>
          <a:xfrm>
            <a:off x="2125214" y="4084740"/>
            <a:ext cx="1151792" cy="298939"/>
          </a:xfrm>
          <a:prstGeom prst="rect">
            <a:avLst/>
          </a:prstGeom>
          <a:solidFill>
            <a:srgbClr val="FED67F"/>
          </a:solidFill>
        </p:spPr>
        <p:txBody>
          <a:bodyPr wrap="square" rtlCol="0">
            <a:spAutoFit/>
          </a:bodyPr>
          <a:lstStyle/>
          <a:p>
            <a:endParaRPr lang="en-GB" dirty="0"/>
          </a:p>
        </p:txBody>
      </p:sp>
      <p:sp>
        <p:nvSpPr>
          <p:cNvPr id="7" name="TextBox 6"/>
          <p:cNvSpPr txBox="1"/>
          <p:nvPr/>
        </p:nvSpPr>
        <p:spPr>
          <a:xfrm>
            <a:off x="2562886" y="4045125"/>
            <a:ext cx="1635369" cy="338554"/>
          </a:xfrm>
          <a:prstGeom prst="rect">
            <a:avLst/>
          </a:prstGeom>
          <a:noFill/>
        </p:spPr>
        <p:txBody>
          <a:bodyPr wrap="square" rtlCol="0">
            <a:spAutoFit/>
          </a:bodyPr>
          <a:lstStyle/>
          <a:p>
            <a:r>
              <a:rPr lang="en-GB" sz="1600" dirty="0">
                <a:latin typeface="Tw Cen MT" panose="020B0602020104020603" pitchFamily="34" charset="0"/>
              </a:rPr>
              <a:t>f</a:t>
            </a:r>
            <a:r>
              <a:rPr lang="en-GB" sz="1600" dirty="0" smtClean="0">
                <a:latin typeface="Tw Cen MT" panose="020B0602020104020603" pitchFamily="34" charset="0"/>
              </a:rPr>
              <a:t>amily,</a:t>
            </a:r>
            <a:endParaRPr lang="en-GB" sz="1600" dirty="0">
              <a:latin typeface="Tw Cen MT" panose="020B0602020104020603" pitchFamily="34" charset="0"/>
            </a:endParaRPr>
          </a:p>
        </p:txBody>
      </p:sp>
      <p:sp>
        <p:nvSpPr>
          <p:cNvPr id="2" name="Title 1"/>
          <p:cNvSpPr>
            <a:spLocks noGrp="1"/>
          </p:cNvSpPr>
          <p:nvPr>
            <p:ph type="title"/>
          </p:nvPr>
        </p:nvSpPr>
        <p:spPr>
          <a:xfrm>
            <a:off x="7315199" y="365125"/>
            <a:ext cx="4394579" cy="1215481"/>
          </a:xfrm>
        </p:spPr>
        <p:txBody>
          <a:bodyPr>
            <a:normAutofit fontScale="90000"/>
          </a:bodyPr>
          <a:lstStyle/>
          <a:p>
            <a:r>
              <a:rPr lang="en-GB" b="1" dirty="0" smtClean="0"/>
              <a:t>Being ready to learn</a:t>
            </a:r>
            <a:endParaRPr lang="en-GB" dirty="0"/>
          </a:p>
        </p:txBody>
      </p:sp>
    </p:spTree>
    <p:extLst>
      <p:ext uri="{BB962C8B-B14F-4D97-AF65-F5344CB8AC3E}">
        <p14:creationId xmlns:p14="http://schemas.microsoft.com/office/powerpoint/2010/main" val="494420813"/>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Instead of ‘How was your day?’ … </a:t>
            </a:r>
            <a:endParaRPr lang="en-GB" dirty="0"/>
          </a:p>
        </p:txBody>
      </p:sp>
      <p:sp>
        <p:nvSpPr>
          <p:cNvPr id="4" name="Rounded Rectangle 3"/>
          <p:cNvSpPr/>
          <p:nvPr/>
        </p:nvSpPr>
        <p:spPr>
          <a:xfrm>
            <a:off x="875071" y="2025445"/>
            <a:ext cx="2635045" cy="21827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In the moment</a:t>
            </a:r>
            <a:r>
              <a:rPr lang="en-GB" dirty="0" smtClean="0"/>
              <a:t>: </a:t>
            </a:r>
          </a:p>
          <a:p>
            <a:pPr algn="ctr"/>
            <a:r>
              <a:rPr lang="en-GB" dirty="0" smtClean="0"/>
              <a:t>Focus on how pleased you are to see them. </a:t>
            </a:r>
          </a:p>
          <a:p>
            <a:pPr algn="ctr"/>
            <a:r>
              <a:rPr lang="en-GB" dirty="0" smtClean="0"/>
              <a:t>Try to spot and name their emotion for them. </a:t>
            </a:r>
            <a:endParaRPr lang="en-GB" dirty="0"/>
          </a:p>
        </p:txBody>
      </p:sp>
      <p:sp>
        <p:nvSpPr>
          <p:cNvPr id="5" name="Rounded Rectangle 4"/>
          <p:cNvSpPr/>
          <p:nvPr/>
        </p:nvSpPr>
        <p:spPr>
          <a:xfrm>
            <a:off x="4380271" y="2025445"/>
            <a:ext cx="2635045" cy="2182761"/>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Choose your time carefully… </a:t>
            </a:r>
          </a:p>
          <a:p>
            <a:pPr algn="ctr"/>
            <a:r>
              <a:rPr lang="en-GB" dirty="0" smtClean="0"/>
              <a:t>Before bedtime</a:t>
            </a:r>
          </a:p>
          <a:p>
            <a:pPr algn="ctr"/>
            <a:r>
              <a:rPr lang="en-GB" dirty="0" smtClean="0"/>
              <a:t>After a snack</a:t>
            </a:r>
          </a:p>
          <a:p>
            <a:pPr algn="ctr"/>
            <a:r>
              <a:rPr lang="en-GB" dirty="0" smtClean="0"/>
              <a:t>Whilst colouring etc. </a:t>
            </a:r>
            <a:endParaRPr lang="en-GB" dirty="0"/>
          </a:p>
        </p:txBody>
      </p:sp>
      <p:sp>
        <p:nvSpPr>
          <p:cNvPr id="6" name="Rounded Rectangle 5"/>
          <p:cNvSpPr/>
          <p:nvPr/>
        </p:nvSpPr>
        <p:spPr>
          <a:xfrm>
            <a:off x="8175523" y="2025444"/>
            <a:ext cx="2635045" cy="2182762"/>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Model it</a:t>
            </a:r>
            <a:r>
              <a:rPr lang="en-GB" dirty="0" smtClean="0"/>
              <a:t>: </a:t>
            </a:r>
          </a:p>
          <a:p>
            <a:pPr algn="ctr"/>
            <a:r>
              <a:rPr lang="en-GB" dirty="0" smtClean="0"/>
              <a:t>Show them what it sounds like to talk about YOUR day. Something that surprised you, made you laugh… </a:t>
            </a:r>
            <a:endParaRPr lang="en-GB" dirty="0"/>
          </a:p>
        </p:txBody>
      </p:sp>
      <p:sp>
        <p:nvSpPr>
          <p:cNvPr id="7" name="Rounded Rectangle 6"/>
          <p:cNvSpPr/>
          <p:nvPr/>
        </p:nvSpPr>
        <p:spPr>
          <a:xfrm>
            <a:off x="1819950" y="4496290"/>
            <a:ext cx="8613059" cy="1622323"/>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Don’t jump into interview mode… Be curious</a:t>
            </a:r>
          </a:p>
          <a:p>
            <a:pPr algn="ctr"/>
            <a:r>
              <a:rPr lang="en-GB" dirty="0" smtClean="0"/>
              <a:t>Children can find it hard to generalise, “I had no one to play with today” can mean that for 5 minutes their friends were still in the hall eating lunch, and after that they came outside and they played together. Try and help find ways to get children to tell you more about what happened and prompt for what they could do. </a:t>
            </a:r>
            <a:endParaRPr lang="en-GB" dirty="0"/>
          </a:p>
        </p:txBody>
      </p:sp>
    </p:spTree>
    <p:extLst>
      <p:ext uri="{BB962C8B-B14F-4D97-AF65-F5344CB8AC3E}">
        <p14:creationId xmlns:p14="http://schemas.microsoft.com/office/powerpoint/2010/main" val="731245970"/>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3760" y="453426"/>
            <a:ext cx="10023680" cy="1938483"/>
          </a:xfrm>
        </p:spPr>
        <p:txBody>
          <a:bodyPr>
            <a:normAutofit fontScale="90000"/>
          </a:bodyPr>
          <a:lstStyle/>
          <a:p>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How </a:t>
            </a:r>
            <a:r>
              <a:rPr lang="en-GB" b="1" dirty="0"/>
              <a:t>we work together </a:t>
            </a:r>
            <a:r>
              <a:rPr lang="en-GB" b="1" dirty="0" smtClean="0"/>
              <a:t>to support </a:t>
            </a:r>
            <a:r>
              <a:rPr lang="en-GB" b="1" dirty="0"/>
              <a:t>your </a:t>
            </a:r>
            <a:r>
              <a:rPr lang="en-GB" b="1" dirty="0" smtClean="0"/>
              <a:t>child</a:t>
            </a:r>
            <a:br>
              <a:rPr lang="en-GB" b="1" dirty="0" smtClean="0"/>
            </a:br>
            <a:r>
              <a:rPr lang="en-GB" dirty="0" smtClean="0"/>
              <a:t> </a:t>
            </a:r>
            <a:br>
              <a:rPr lang="en-GB" dirty="0" smtClean="0"/>
            </a:br>
            <a:endParaRPr lang="en-GB" dirty="0"/>
          </a:p>
        </p:txBody>
      </p:sp>
      <p:sp>
        <p:nvSpPr>
          <p:cNvPr id="3" name="Content Placeholder 2"/>
          <p:cNvSpPr>
            <a:spLocks noGrp="1"/>
          </p:cNvSpPr>
          <p:nvPr>
            <p:ph idx="1"/>
          </p:nvPr>
        </p:nvSpPr>
        <p:spPr>
          <a:xfrm>
            <a:off x="653911" y="1688667"/>
            <a:ext cx="10790952" cy="4459218"/>
          </a:xfrm>
        </p:spPr>
        <p:txBody>
          <a:bodyPr>
            <a:normAutofit fontScale="62500" lnSpcReduction="20000"/>
          </a:bodyPr>
          <a:lstStyle/>
          <a:p>
            <a:pPr marL="0" indent="0">
              <a:buNone/>
            </a:pPr>
            <a:endParaRPr lang="en-GB" dirty="0" smtClean="0"/>
          </a:p>
          <a:p>
            <a:r>
              <a:rPr lang="en-GB" b="1" dirty="0"/>
              <a:t> </a:t>
            </a:r>
            <a:r>
              <a:rPr lang="en-GB" sz="5100" b="1" u="sng" dirty="0" smtClean="0"/>
              <a:t>Homework </a:t>
            </a:r>
            <a:r>
              <a:rPr lang="en-GB" sz="5100" dirty="0" smtClean="0"/>
              <a:t> There will be no weekly official homework other than the </a:t>
            </a:r>
            <a:r>
              <a:rPr lang="en-GB" sz="5100" dirty="0" smtClean="0"/>
              <a:t>reading </a:t>
            </a:r>
            <a:r>
              <a:rPr lang="en-GB" sz="5100" dirty="0" smtClean="0"/>
              <a:t>and spelling practise. We may ask for items to be brought in e.g.: cardboard tubes, photos etc.</a:t>
            </a:r>
            <a:endParaRPr lang="en-GB" sz="5100" dirty="0"/>
          </a:p>
          <a:p>
            <a:pPr lvl="0"/>
            <a:r>
              <a:rPr lang="en-GB" sz="5100" b="1" u="sng" dirty="0"/>
              <a:t>Book bags </a:t>
            </a:r>
            <a:r>
              <a:rPr lang="en-GB" sz="5100" dirty="0"/>
              <a:t> please can you check your child’s book bag every night to look for things </a:t>
            </a:r>
            <a:r>
              <a:rPr lang="en-GB" sz="5100" dirty="0" smtClean="0"/>
              <a:t>like pictures, </a:t>
            </a:r>
            <a:r>
              <a:rPr lang="en-GB" sz="5100" dirty="0"/>
              <a:t>invitations or other school communication. </a:t>
            </a:r>
            <a:r>
              <a:rPr lang="en-GB" sz="5100" dirty="0" smtClean="0"/>
              <a:t>1 key ring only please!</a:t>
            </a:r>
          </a:p>
          <a:p>
            <a:pPr lvl="0"/>
            <a:r>
              <a:rPr lang="en-GB" sz="5100" b="1" u="sng" dirty="0" smtClean="0"/>
              <a:t>Water</a:t>
            </a:r>
            <a:r>
              <a:rPr lang="en-GB" sz="5100" dirty="0" smtClean="0"/>
              <a:t> </a:t>
            </a:r>
            <a:r>
              <a:rPr lang="en-GB" sz="5100" dirty="0"/>
              <a:t>we actively encourage the children to regularly drink water and bring in their own named water bottle for the </a:t>
            </a:r>
            <a:r>
              <a:rPr lang="en-GB" sz="5100" dirty="0" smtClean="0"/>
              <a:t>classroom.</a:t>
            </a:r>
          </a:p>
          <a:p>
            <a:pPr lvl="0"/>
            <a:r>
              <a:rPr lang="en-GB" sz="5100" b="1" u="sng" dirty="0" smtClean="0"/>
              <a:t>Uniform </a:t>
            </a:r>
            <a:r>
              <a:rPr lang="en-GB" sz="5100" dirty="0" smtClean="0"/>
              <a:t>must be labelled with your child’s name.</a:t>
            </a:r>
            <a:endParaRPr lang="en-GB" sz="5100" b="1" u="sng" dirty="0" smtClean="0"/>
          </a:p>
          <a:p>
            <a:pPr lvl="0"/>
            <a:endParaRPr lang="en-GB" sz="1300" b="1" dirty="0" smtClean="0"/>
          </a:p>
          <a:p>
            <a:endParaRPr lang="en-GB" dirty="0"/>
          </a:p>
        </p:txBody>
      </p:sp>
    </p:spTree>
    <p:extLst>
      <p:ext uri="{BB962C8B-B14F-4D97-AF65-F5344CB8AC3E}">
        <p14:creationId xmlns:p14="http://schemas.microsoft.com/office/powerpoint/2010/main" val="385419455"/>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483" y="286604"/>
            <a:ext cx="10738883" cy="1063732"/>
          </a:xfrm>
        </p:spPr>
        <p:txBody>
          <a:bodyPr/>
          <a:lstStyle/>
          <a:p>
            <a:r>
              <a:rPr lang="en-GB" b="1" dirty="0" smtClean="0"/>
              <a:t>Finally…</a:t>
            </a:r>
            <a:endParaRPr lang="en-GB" b="1" dirty="0"/>
          </a:p>
        </p:txBody>
      </p:sp>
      <p:sp>
        <p:nvSpPr>
          <p:cNvPr id="3" name="Content Placeholder 2"/>
          <p:cNvSpPr>
            <a:spLocks noGrp="1"/>
          </p:cNvSpPr>
          <p:nvPr>
            <p:ph idx="1"/>
          </p:nvPr>
        </p:nvSpPr>
        <p:spPr>
          <a:xfrm>
            <a:off x="1126776" y="1350336"/>
            <a:ext cx="10058400" cy="4023360"/>
          </a:xfrm>
          <a:solidFill>
            <a:schemeClr val="bg1"/>
          </a:solidFill>
        </p:spPr>
        <p:txBody>
          <a:bodyPr>
            <a:normAutofit/>
          </a:bodyPr>
          <a:lstStyle/>
          <a:p>
            <a:r>
              <a:rPr lang="en-GB" sz="2400" b="1" dirty="0" smtClean="0">
                <a:solidFill>
                  <a:schemeClr val="accent1"/>
                </a:solidFill>
              </a:rPr>
              <a:t>Working in partnership </a:t>
            </a:r>
            <a:r>
              <a:rPr lang="en-GB" sz="2400" dirty="0" smtClean="0"/>
              <a:t>with you is very important to us so please come and talk to us at the end of the school day with any questions or concerns. </a:t>
            </a:r>
            <a:r>
              <a:rPr lang="en-GB" sz="2400" dirty="0" smtClean="0"/>
              <a:t> Alternatively </a:t>
            </a:r>
            <a:r>
              <a:rPr lang="en-GB" sz="2400" dirty="0" smtClean="0"/>
              <a:t>you can email or call the school to arrange a mutually convenient time to talk.</a:t>
            </a:r>
          </a:p>
          <a:p>
            <a:r>
              <a:rPr lang="en-GB" sz="2400" dirty="0" smtClean="0"/>
              <a:t>We look forward to seeing you at </a:t>
            </a:r>
            <a:r>
              <a:rPr lang="en-GB" sz="2400" b="1" dirty="0" smtClean="0">
                <a:solidFill>
                  <a:schemeClr val="accent1"/>
                </a:solidFill>
              </a:rPr>
              <a:t>workshops</a:t>
            </a:r>
            <a:r>
              <a:rPr lang="en-GB" sz="2400" dirty="0" smtClean="0"/>
              <a:t> e.g.: Reading, Maths, open mornings, book looks</a:t>
            </a:r>
          </a:p>
          <a:p>
            <a:r>
              <a:rPr lang="en-GB" sz="2400" b="1" dirty="0" smtClean="0">
                <a:solidFill>
                  <a:schemeClr val="accent1"/>
                </a:solidFill>
              </a:rPr>
              <a:t>Parents’ Evenings </a:t>
            </a:r>
            <a:r>
              <a:rPr lang="en-GB" sz="2400" dirty="0" smtClean="0"/>
              <a:t>are also an opportunity to see how your child is progressing and be given personalised targets for their next steps</a:t>
            </a:r>
          </a:p>
          <a:p>
            <a:r>
              <a:rPr lang="en-GB" sz="2400" dirty="0" smtClean="0"/>
              <a:t>School is always looking for </a:t>
            </a:r>
            <a:r>
              <a:rPr lang="en-GB" sz="2400" b="1" dirty="0" smtClean="0">
                <a:solidFill>
                  <a:schemeClr val="accent1"/>
                </a:solidFill>
              </a:rPr>
              <a:t>volunteers</a:t>
            </a:r>
            <a:r>
              <a:rPr lang="en-GB" sz="2400" dirty="0" smtClean="0"/>
              <a:t>. Please enquire at the office!</a:t>
            </a:r>
          </a:p>
        </p:txBody>
      </p:sp>
      <p:pic>
        <p:nvPicPr>
          <p:cNvPr id="5" name="Picture 2" descr="Any questions? – St James New Barn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6434" y="5575319"/>
            <a:ext cx="4567472" cy="1282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947306"/>
      </p:ext>
    </p:extLst>
  </p:cSld>
  <p:clrMapOvr>
    <a:masterClrMapping/>
  </p:clrMapOvr>
  <mc:AlternateContent xmlns:mc="http://schemas.openxmlformats.org/markup-compatibility/2006" xmlns:p14="http://schemas.microsoft.com/office/powerpoint/2010/main">
    <mc:Choice Requires="p14">
      <p:transition spd="slow" p14:dur="3000">
        <p14:glitter pattern="hexago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1463</TotalTime>
  <Words>1333</Words>
  <Application>Microsoft Office PowerPoint</Application>
  <PresentationFormat>Widescreen</PresentationFormat>
  <Paragraphs>156</Paragraphs>
  <Slides>16</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Mangal</vt:lpstr>
      <vt:lpstr>Tw Cen MT</vt:lpstr>
      <vt:lpstr>Retrospect</vt:lpstr>
      <vt:lpstr>Year 2 Curriculum Presentation</vt:lpstr>
      <vt:lpstr>During this presentation we will...</vt:lpstr>
      <vt:lpstr>The National Curriculum</vt:lpstr>
      <vt:lpstr>The School Day</vt:lpstr>
      <vt:lpstr>Assessment in Year 2 </vt:lpstr>
      <vt:lpstr>Reading and phonics </vt:lpstr>
      <vt:lpstr>Reading at home</vt:lpstr>
      <vt:lpstr>         Reading </vt:lpstr>
      <vt:lpstr>Writing</vt:lpstr>
      <vt:lpstr>PowerPoint Presentation</vt:lpstr>
      <vt:lpstr>PowerPoint Presentation</vt:lpstr>
      <vt:lpstr>How you can help at home</vt:lpstr>
      <vt:lpstr>Being ready to learn</vt:lpstr>
      <vt:lpstr>Instead of ‘How was your day?’ … </vt:lpstr>
      <vt:lpstr>       How we work together to support your child   </vt:lpstr>
      <vt:lpstr>Finally…</vt:lpstr>
    </vt:vector>
  </TitlesOfParts>
  <Company>The Wavell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R Curriculum Presentation</dc:title>
  <dc:creator>Sarah Jewitt</dc:creator>
  <cp:lastModifiedBy>L Norris</cp:lastModifiedBy>
  <cp:revision>97</cp:revision>
  <cp:lastPrinted>2021-09-20T15:33:18Z</cp:lastPrinted>
  <dcterms:created xsi:type="dcterms:W3CDTF">2020-09-17T13:13:31Z</dcterms:created>
  <dcterms:modified xsi:type="dcterms:W3CDTF">2025-09-11T08:33:33Z</dcterms:modified>
</cp:coreProperties>
</file>